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2"/>
  </p:notesMasterIdLst>
  <p:sldIdLst>
    <p:sldId id="529" r:id="rId2"/>
    <p:sldId id="597" r:id="rId3"/>
    <p:sldId id="607" r:id="rId4"/>
    <p:sldId id="608" r:id="rId5"/>
    <p:sldId id="609" r:id="rId6"/>
    <p:sldId id="610" r:id="rId7"/>
    <p:sldId id="611" r:id="rId8"/>
    <p:sldId id="589" r:id="rId9"/>
    <p:sldId id="732" r:id="rId10"/>
    <p:sldId id="612" r:id="rId11"/>
    <p:sldId id="731" r:id="rId12"/>
    <p:sldId id="616" r:id="rId13"/>
    <p:sldId id="617" r:id="rId14"/>
    <p:sldId id="618" r:id="rId15"/>
    <p:sldId id="619" r:id="rId16"/>
    <p:sldId id="614" r:id="rId17"/>
    <p:sldId id="615" r:id="rId18"/>
    <p:sldId id="620" r:id="rId19"/>
    <p:sldId id="613" r:id="rId20"/>
    <p:sldId id="621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AF7A59"/>
    <a:srgbClr val="0066CC"/>
    <a:srgbClr val="B05B1C"/>
    <a:srgbClr val="003399"/>
    <a:srgbClr val="FF6600"/>
    <a:srgbClr val="FF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67517" autoAdjust="0"/>
  </p:normalViewPr>
  <p:slideViewPr>
    <p:cSldViewPr>
      <p:cViewPr varScale="1">
        <p:scale>
          <a:sx n="106" d="100"/>
          <a:sy n="106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A04CA-8CDD-463D-BF94-74BE087C8121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139D58A8-261C-4F26-87BB-1D87CAB1089B}">
      <dgm:prSet phldrT="[텍스트]"/>
      <dgm:spPr/>
      <dgm:t>
        <a:bodyPr/>
        <a:lstStyle/>
        <a:p>
          <a:pPr latinLnBrk="1"/>
          <a:r>
            <a:rPr lang="ko-KR" altLang="en-US" smtClean="0"/>
            <a:t>대인관계능력</a:t>
          </a:r>
          <a:endParaRPr lang="ko-KR" altLang="en-US"/>
        </a:p>
      </dgm:t>
    </dgm:pt>
    <dgm:pt modelId="{C59705FA-1387-4F53-96C3-320D9DBA99BC}" type="parTrans" cxnId="{FE3155A8-F2CB-455E-94A1-FB28EDF476FD}">
      <dgm:prSet/>
      <dgm:spPr/>
      <dgm:t>
        <a:bodyPr/>
        <a:lstStyle/>
        <a:p>
          <a:pPr latinLnBrk="1"/>
          <a:endParaRPr lang="ko-KR" altLang="en-US"/>
        </a:p>
      </dgm:t>
    </dgm:pt>
    <dgm:pt modelId="{6D37C6AA-CF66-4F1B-A188-45A1D3D5CEE7}" type="sibTrans" cxnId="{FE3155A8-F2CB-455E-94A1-FB28EDF476FD}">
      <dgm:prSet/>
      <dgm:spPr/>
      <dgm:t>
        <a:bodyPr/>
        <a:lstStyle/>
        <a:p>
          <a:pPr latinLnBrk="1"/>
          <a:endParaRPr lang="ko-KR" altLang="en-US"/>
        </a:p>
      </dgm:t>
    </dgm:pt>
    <dgm:pt modelId="{ABFB6507-5E31-448C-86B6-A68189BF3048}">
      <dgm:prSet phldrT="[텍스트]"/>
      <dgm:spPr/>
      <dgm:t>
        <a:bodyPr/>
        <a:lstStyle/>
        <a:p>
          <a:pPr latinLnBrk="1"/>
          <a:r>
            <a:rPr lang="ko-KR" altLang="en-US" smtClean="0"/>
            <a:t>자기조절능력</a:t>
          </a:r>
          <a:endParaRPr lang="ko-KR" altLang="en-US"/>
        </a:p>
      </dgm:t>
    </dgm:pt>
    <dgm:pt modelId="{ACCD02A1-DFCC-4728-A2EA-54C05487D6EF}" type="parTrans" cxnId="{4A785773-7160-4B45-9303-A2DFB7B19033}">
      <dgm:prSet/>
      <dgm:spPr/>
      <dgm:t>
        <a:bodyPr/>
        <a:lstStyle/>
        <a:p>
          <a:pPr latinLnBrk="1"/>
          <a:endParaRPr lang="ko-KR" altLang="en-US"/>
        </a:p>
      </dgm:t>
    </dgm:pt>
    <dgm:pt modelId="{2FF9E8FE-9719-4F82-84D8-711043F65520}" type="sibTrans" cxnId="{4A785773-7160-4B45-9303-A2DFB7B19033}">
      <dgm:prSet/>
      <dgm:spPr/>
      <dgm:t>
        <a:bodyPr/>
        <a:lstStyle/>
        <a:p>
          <a:pPr latinLnBrk="1"/>
          <a:endParaRPr lang="ko-KR" altLang="en-US"/>
        </a:p>
      </dgm:t>
    </dgm:pt>
    <dgm:pt modelId="{0EE1D28D-8226-40B0-B330-DF8C30A99F9B}">
      <dgm:prSet phldrT="[텍스트]" custT="1"/>
      <dgm:spPr>
        <a:solidFill>
          <a:srgbClr val="0066FF"/>
        </a:solidFill>
      </dgm:spPr>
      <dgm:t>
        <a:bodyPr/>
        <a:lstStyle/>
        <a:p>
          <a:pPr latinLnBrk="1"/>
          <a:r>
            <a:rPr lang="ko-KR" altLang="en-US" sz="1800" b="1" smtClean="0">
              <a:solidFill>
                <a:srgbClr val="FF0000"/>
              </a:solidFill>
            </a:rPr>
            <a:t>긍정성</a:t>
          </a:r>
          <a:endParaRPr lang="ko-KR" altLang="en-US" sz="1800" b="1">
            <a:solidFill>
              <a:srgbClr val="FF0000"/>
            </a:solidFill>
          </a:endParaRPr>
        </a:p>
      </dgm:t>
    </dgm:pt>
    <dgm:pt modelId="{0FBA1EF8-0A39-4CDB-B584-E75F12F71E61}" type="parTrans" cxnId="{F7A6AA77-62C8-4BED-9311-E77650E6A693}">
      <dgm:prSet/>
      <dgm:spPr/>
      <dgm:t>
        <a:bodyPr/>
        <a:lstStyle/>
        <a:p>
          <a:pPr latinLnBrk="1"/>
          <a:endParaRPr lang="ko-KR" altLang="en-US"/>
        </a:p>
      </dgm:t>
    </dgm:pt>
    <dgm:pt modelId="{4D3A6866-0C3A-4D4A-8420-174374D7BB75}" type="sibTrans" cxnId="{F7A6AA77-62C8-4BED-9311-E77650E6A693}">
      <dgm:prSet/>
      <dgm:spPr/>
      <dgm:t>
        <a:bodyPr/>
        <a:lstStyle/>
        <a:p>
          <a:pPr latinLnBrk="1"/>
          <a:endParaRPr lang="ko-KR" altLang="en-US"/>
        </a:p>
      </dgm:t>
    </dgm:pt>
    <dgm:pt modelId="{4496EE18-4E26-4FED-83C2-A1CBCDFD9E02}">
      <dgm:prSet phldrT="[텍스트]" custT="1"/>
      <dgm:spPr/>
      <dgm:t>
        <a:bodyPr/>
        <a:lstStyle/>
        <a:p>
          <a:pPr latinLnBrk="1"/>
          <a:r>
            <a:rPr lang="ko-KR" altLang="en-US" sz="3600" smtClean="0"/>
            <a:t>회복탄력성</a:t>
          </a:r>
          <a:endParaRPr lang="ko-KR" altLang="en-US" sz="3600"/>
        </a:p>
      </dgm:t>
    </dgm:pt>
    <dgm:pt modelId="{0AD96605-4C61-47DD-B495-5F7E3A30E190}" type="parTrans" cxnId="{E0CEB830-9C83-4609-9BB5-6E7BFB49927D}">
      <dgm:prSet/>
      <dgm:spPr/>
      <dgm:t>
        <a:bodyPr/>
        <a:lstStyle/>
        <a:p>
          <a:pPr latinLnBrk="1"/>
          <a:endParaRPr lang="ko-KR" altLang="en-US"/>
        </a:p>
      </dgm:t>
    </dgm:pt>
    <dgm:pt modelId="{80C651EB-2F40-497B-95AC-B9900B7D421F}" type="sibTrans" cxnId="{E0CEB830-9C83-4609-9BB5-6E7BFB49927D}">
      <dgm:prSet/>
      <dgm:spPr/>
      <dgm:t>
        <a:bodyPr/>
        <a:lstStyle/>
        <a:p>
          <a:pPr latinLnBrk="1"/>
          <a:endParaRPr lang="ko-KR" altLang="en-US"/>
        </a:p>
      </dgm:t>
    </dgm:pt>
    <dgm:pt modelId="{8CB3AE6F-C621-4D12-B071-87104BBB3A10}" type="pres">
      <dgm:prSet presAssocID="{666A04CA-8CDD-463D-BF94-74BE087C812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163769-835A-47DE-9912-3BD8B8051496}" type="pres">
      <dgm:prSet presAssocID="{666A04CA-8CDD-463D-BF94-74BE087C8121}" presName="ellipse" presStyleLbl="trBgShp" presStyleIdx="0" presStyleCnt="1"/>
      <dgm:spPr/>
    </dgm:pt>
    <dgm:pt modelId="{805CD06C-51A6-4391-87B6-D8C1B02B3AA1}" type="pres">
      <dgm:prSet presAssocID="{666A04CA-8CDD-463D-BF94-74BE087C8121}" presName="arrow1" presStyleLbl="fgShp" presStyleIdx="0" presStyleCnt="1" custLinFactNeighborY="14284"/>
      <dgm:spPr>
        <a:solidFill>
          <a:srgbClr val="00B0F0"/>
        </a:solidFill>
      </dgm:spPr>
    </dgm:pt>
    <dgm:pt modelId="{03831D5F-3312-4482-9E0A-AA5B6A5D8829}" type="pres">
      <dgm:prSet presAssocID="{666A04CA-8CDD-463D-BF94-74BE087C8121}" presName="rectangle" presStyleLbl="revTx" presStyleIdx="0" presStyleCnt="1" custScaleX="165373" custLinFactNeighborY="1278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1C5142-F69D-4ACD-8F6C-37C6CB785C7F}" type="pres">
      <dgm:prSet presAssocID="{ABFB6507-5E31-448C-86B6-A68189BF304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0AC6B5-A32D-409D-A36C-80DA2B151F19}" type="pres">
      <dgm:prSet presAssocID="{0EE1D28D-8226-40B0-B330-DF8C30A99F9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798A82-789A-450C-B2B5-4218BD9446B0}" type="pres">
      <dgm:prSet presAssocID="{4496EE18-4E26-4FED-83C2-A1CBCDFD9E0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495AB8-3244-4730-B7C5-E7F84BD15B3A}" type="pres">
      <dgm:prSet presAssocID="{666A04CA-8CDD-463D-BF94-74BE087C8121}" presName="funnel" presStyleLbl="trAlignAcc1" presStyleIdx="0" presStyleCnt="1" custLinFactNeighborY="1303"/>
      <dgm:spPr>
        <a:ln>
          <a:solidFill>
            <a:schemeClr val="accent4">
              <a:lumMod val="50000"/>
            </a:schemeClr>
          </a:solidFill>
        </a:ln>
      </dgm:spPr>
    </dgm:pt>
  </dgm:ptLst>
  <dgm:cxnLst>
    <dgm:cxn modelId="{4A785773-7160-4B45-9303-A2DFB7B19033}" srcId="{666A04CA-8CDD-463D-BF94-74BE087C8121}" destId="{ABFB6507-5E31-448C-86B6-A68189BF3048}" srcOrd="1" destOrd="0" parTransId="{ACCD02A1-DFCC-4728-A2EA-54C05487D6EF}" sibTransId="{2FF9E8FE-9719-4F82-84D8-711043F65520}"/>
    <dgm:cxn modelId="{E0CEB830-9C83-4609-9BB5-6E7BFB49927D}" srcId="{666A04CA-8CDD-463D-BF94-74BE087C8121}" destId="{4496EE18-4E26-4FED-83C2-A1CBCDFD9E02}" srcOrd="3" destOrd="0" parTransId="{0AD96605-4C61-47DD-B495-5F7E3A30E190}" sibTransId="{80C651EB-2F40-497B-95AC-B9900B7D421F}"/>
    <dgm:cxn modelId="{91257E95-3764-4565-974E-4D2A18C4E5CD}" type="presOf" srcId="{139D58A8-261C-4F26-87BB-1D87CAB1089B}" destId="{87798A82-789A-450C-B2B5-4218BD9446B0}" srcOrd="0" destOrd="0" presId="urn:microsoft.com/office/officeart/2005/8/layout/funnel1"/>
    <dgm:cxn modelId="{FE3155A8-F2CB-455E-94A1-FB28EDF476FD}" srcId="{666A04CA-8CDD-463D-BF94-74BE087C8121}" destId="{139D58A8-261C-4F26-87BB-1D87CAB1089B}" srcOrd="0" destOrd="0" parTransId="{C59705FA-1387-4F53-96C3-320D9DBA99BC}" sibTransId="{6D37C6AA-CF66-4F1B-A188-45A1D3D5CEE7}"/>
    <dgm:cxn modelId="{CCB9F109-D7FF-4D91-A60A-67D16D24E9E2}" type="presOf" srcId="{4496EE18-4E26-4FED-83C2-A1CBCDFD9E02}" destId="{03831D5F-3312-4482-9E0A-AA5B6A5D8829}" srcOrd="0" destOrd="0" presId="urn:microsoft.com/office/officeart/2005/8/layout/funnel1"/>
    <dgm:cxn modelId="{85030A35-9275-449C-9423-3B16F7555309}" type="presOf" srcId="{ABFB6507-5E31-448C-86B6-A68189BF3048}" destId="{6C0AC6B5-A32D-409D-A36C-80DA2B151F19}" srcOrd="0" destOrd="0" presId="urn:microsoft.com/office/officeart/2005/8/layout/funnel1"/>
    <dgm:cxn modelId="{F7A6AA77-62C8-4BED-9311-E77650E6A693}" srcId="{666A04CA-8CDD-463D-BF94-74BE087C8121}" destId="{0EE1D28D-8226-40B0-B330-DF8C30A99F9B}" srcOrd="2" destOrd="0" parTransId="{0FBA1EF8-0A39-4CDB-B584-E75F12F71E61}" sibTransId="{4D3A6866-0C3A-4D4A-8420-174374D7BB75}"/>
    <dgm:cxn modelId="{9559600B-6BC9-46C5-B596-3993508BA7D4}" type="presOf" srcId="{666A04CA-8CDD-463D-BF94-74BE087C8121}" destId="{8CB3AE6F-C621-4D12-B071-87104BBB3A10}" srcOrd="0" destOrd="0" presId="urn:microsoft.com/office/officeart/2005/8/layout/funnel1"/>
    <dgm:cxn modelId="{733220DB-EA12-4658-A99E-AF7D44BE2C37}" type="presOf" srcId="{0EE1D28D-8226-40B0-B330-DF8C30A99F9B}" destId="{2C1C5142-F69D-4ACD-8F6C-37C6CB785C7F}" srcOrd="0" destOrd="0" presId="urn:microsoft.com/office/officeart/2005/8/layout/funnel1"/>
    <dgm:cxn modelId="{C30D7369-C7C9-4A07-982A-45C21B91CB41}" type="presParOf" srcId="{8CB3AE6F-C621-4D12-B071-87104BBB3A10}" destId="{83163769-835A-47DE-9912-3BD8B8051496}" srcOrd="0" destOrd="0" presId="urn:microsoft.com/office/officeart/2005/8/layout/funnel1"/>
    <dgm:cxn modelId="{53D582EF-9A33-4831-8296-AAE785BF3574}" type="presParOf" srcId="{8CB3AE6F-C621-4D12-B071-87104BBB3A10}" destId="{805CD06C-51A6-4391-87B6-D8C1B02B3AA1}" srcOrd="1" destOrd="0" presId="urn:microsoft.com/office/officeart/2005/8/layout/funnel1"/>
    <dgm:cxn modelId="{3BB8C089-C19F-444F-957A-14992A4A0C17}" type="presParOf" srcId="{8CB3AE6F-C621-4D12-B071-87104BBB3A10}" destId="{03831D5F-3312-4482-9E0A-AA5B6A5D8829}" srcOrd="2" destOrd="0" presId="urn:microsoft.com/office/officeart/2005/8/layout/funnel1"/>
    <dgm:cxn modelId="{F4D3B2B4-9125-43A1-BC84-F3CE1B55E6A8}" type="presParOf" srcId="{8CB3AE6F-C621-4D12-B071-87104BBB3A10}" destId="{2C1C5142-F69D-4ACD-8F6C-37C6CB785C7F}" srcOrd="3" destOrd="0" presId="urn:microsoft.com/office/officeart/2005/8/layout/funnel1"/>
    <dgm:cxn modelId="{E70662E3-3BED-4EDC-B6B2-8A97D52FEF02}" type="presParOf" srcId="{8CB3AE6F-C621-4D12-B071-87104BBB3A10}" destId="{6C0AC6B5-A32D-409D-A36C-80DA2B151F19}" srcOrd="4" destOrd="0" presId="urn:microsoft.com/office/officeart/2005/8/layout/funnel1"/>
    <dgm:cxn modelId="{3106F308-A34F-4544-BEC8-B4900FA76A06}" type="presParOf" srcId="{8CB3AE6F-C621-4D12-B071-87104BBB3A10}" destId="{87798A82-789A-450C-B2B5-4218BD9446B0}" srcOrd="5" destOrd="0" presId="urn:microsoft.com/office/officeart/2005/8/layout/funnel1"/>
    <dgm:cxn modelId="{AA830A96-5BF2-4B58-AC56-A084FDC1E09A}" type="presParOf" srcId="{8CB3AE6F-C621-4D12-B071-87104BBB3A10}" destId="{A1495AB8-3244-4730-B7C5-E7F84BD15B3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63769-835A-47DE-9912-3BD8B8051496}">
      <dsp:nvSpPr>
        <dsp:cNvPr id="0" name=""/>
        <dsp:cNvSpPr/>
      </dsp:nvSpPr>
      <dsp:spPr>
        <a:xfrm>
          <a:off x="1404619" y="165099"/>
          <a:ext cx="3276600" cy="113792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CD06C-51A6-4391-87B6-D8C1B02B3AA1}">
      <dsp:nvSpPr>
        <dsp:cNvPr id="0" name=""/>
        <dsp:cNvSpPr/>
      </dsp:nvSpPr>
      <dsp:spPr>
        <a:xfrm>
          <a:off x="2730500" y="3009530"/>
          <a:ext cx="635000" cy="406400"/>
        </a:xfrm>
        <a:prstGeom prst="downArrow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31D5F-3312-4482-9E0A-AA5B6A5D8829}">
      <dsp:nvSpPr>
        <dsp:cNvPr id="0" name=""/>
        <dsp:cNvSpPr/>
      </dsp:nvSpPr>
      <dsp:spPr>
        <a:xfrm>
          <a:off x="527715" y="3301999"/>
          <a:ext cx="5040569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smtClean="0"/>
            <a:t>회복탄력성</a:t>
          </a:r>
          <a:endParaRPr lang="ko-KR" altLang="en-US" sz="3600" kern="1200"/>
        </a:p>
      </dsp:txBody>
      <dsp:txXfrm>
        <a:off x="527715" y="3301999"/>
        <a:ext cx="5040569" cy="762000"/>
      </dsp:txXfrm>
    </dsp:sp>
    <dsp:sp modelId="{2C1C5142-F69D-4ACD-8F6C-37C6CB785C7F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rgbClr val="0066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smtClean="0">
              <a:solidFill>
                <a:srgbClr val="FF0000"/>
              </a:solidFill>
            </a:rPr>
            <a:t>긍정성</a:t>
          </a:r>
          <a:endParaRPr lang="ko-KR" altLang="en-US" sz="1800" b="1" kern="1200">
            <a:solidFill>
              <a:srgbClr val="FF0000"/>
            </a:solidFill>
          </a:endParaRPr>
        </a:p>
      </dsp:txBody>
      <dsp:txXfrm>
        <a:off x="2763268" y="1558292"/>
        <a:ext cx="808224" cy="808224"/>
      </dsp:txXfrm>
    </dsp:sp>
    <dsp:sp modelId="{6C0AC6B5-A32D-409D-A36C-80DA2B151F19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4">
            <a:hueOff val="-5882206"/>
            <a:satOff val="12225"/>
            <a:lumOff val="6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/>
            <a:t>자기조절능력</a:t>
          </a:r>
          <a:endParaRPr lang="ko-KR" altLang="en-US" sz="1800" kern="1200"/>
        </a:p>
      </dsp:txBody>
      <dsp:txXfrm>
        <a:off x="1945388" y="700787"/>
        <a:ext cx="808224" cy="808224"/>
      </dsp:txXfrm>
    </dsp:sp>
    <dsp:sp modelId="{87798A82-789A-450C-B2B5-4218BD9446B0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4">
            <a:hueOff val="-11764412"/>
            <a:satOff val="24451"/>
            <a:lumOff val="1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/>
            <a:t>대인관계능력</a:t>
          </a:r>
          <a:endParaRPr lang="ko-KR" altLang="en-US" sz="1800" kern="1200"/>
        </a:p>
      </dsp:txBody>
      <dsp:txXfrm>
        <a:off x="3113788" y="424435"/>
        <a:ext cx="808224" cy="808224"/>
      </dsp:txXfrm>
    </dsp:sp>
    <dsp:sp modelId="{A1495AB8-3244-4730-B7C5-E7F84BD15B3A}">
      <dsp:nvSpPr>
        <dsp:cNvPr id="0" name=""/>
        <dsp:cNvSpPr/>
      </dsp:nvSpPr>
      <dsp:spPr>
        <a:xfrm>
          <a:off x="1269999" y="62467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06038-D5D0-49C9-80AA-366B569D96F4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3A57D-A077-409D-9D40-DB9A6AD0B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79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3A57D-A077-409D-9D40-DB9A6AD0B69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3B49C-6C30-4831-BF45-407F8516000D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6144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61445" name="슬라이드 번호 개체 틀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5046FDA3-DCAC-4CE0-9BDF-FCB33612DA8A}" type="slidenum">
              <a:rPr lang="en-US" altLang="ko-KR" sz="1200">
                <a:latin typeface="굴림" charset="-127"/>
                <a:ea typeface="굴림" charset="-127"/>
              </a:rPr>
              <a:pPr algn="r"/>
              <a:t>12</a:t>
            </a:fld>
            <a:endParaRPr lang="en-US" altLang="ko-KR" sz="1200" dirty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0A2116-6FA9-4B88-A6FC-4C35500D4255}" type="datetimeFigureOut">
              <a:rPr lang="ko-KR" altLang="en-US" smtClean="0"/>
              <a:pPr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6E722F-FB93-492B-8C40-141C5516C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729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426" y="86865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행복한 군사학과 만들기 </a:t>
            </a:r>
            <a:r>
              <a:rPr lang="en-US" altLang="ko-KR" sz="20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Project</a:t>
            </a:r>
            <a:endParaRPr lang="ko-KR" altLang="en-US" sz="20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442" y="2987660"/>
            <a:ext cx="202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2022.08.29~12.15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15571" y="1541110"/>
            <a:ext cx="60757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800" b="1" dirty="0" smtClean="0">
                <a:solidFill>
                  <a:srgbClr val="FFC000"/>
                </a:solidFill>
              </a:rPr>
              <a:t>대화와 토론</a:t>
            </a:r>
            <a:endParaRPr lang="ko-KR" altLang="en-US" sz="8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0640" y="5373216"/>
            <a:ext cx="3943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국제대학교 군사학과 신동호 교수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7551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오른쪽 화살표 10"/>
          <p:cNvSpPr/>
          <p:nvPr/>
        </p:nvSpPr>
        <p:spPr>
          <a:xfrm>
            <a:off x="2166668" y="2567815"/>
            <a:ext cx="2736304" cy="428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2670724" y="2060049"/>
            <a:ext cx="1584176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201496" y="25557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자극</a:t>
            </a:r>
            <a:endParaRPr lang="ko-KR" altLang="en-US" b="1"/>
          </a:p>
        </p:txBody>
      </p:sp>
      <p:sp>
        <p:nvSpPr>
          <p:cNvPr id="3" name="TextBox 2"/>
          <p:cNvSpPr txBox="1"/>
          <p:nvPr/>
        </p:nvSpPr>
        <p:spPr>
          <a:xfrm>
            <a:off x="5170405" y="256410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반</a:t>
            </a:r>
            <a:r>
              <a:rPr lang="ko-KR" altLang="en-US" b="1"/>
              <a:t>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2004" y="2287106"/>
            <a:ext cx="1221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/>
              <a:t>정신적</a:t>
            </a:r>
            <a:endParaRPr lang="en-US" altLang="ko-KR" b="1"/>
          </a:p>
          <a:p>
            <a:pPr algn="ctr"/>
            <a:r>
              <a:rPr lang="ko-KR" altLang="en-US" b="1" smtClean="0"/>
              <a:t>선택</a:t>
            </a:r>
            <a:endParaRPr lang="en-US" altLang="ko-KR" b="1" smtClean="0"/>
          </a:p>
          <a:p>
            <a:pPr algn="ctr"/>
            <a:r>
              <a:rPr lang="ko-KR" altLang="en-US" b="1" smtClean="0">
                <a:solidFill>
                  <a:srgbClr val="FF0000"/>
                </a:solidFill>
              </a:rPr>
              <a:t>가치</a:t>
            </a:r>
            <a:r>
              <a:rPr lang="en-US" altLang="ko-KR" b="1" smtClean="0">
                <a:solidFill>
                  <a:srgbClr val="FF0000"/>
                </a:solidFill>
              </a:rPr>
              <a:t>/</a:t>
            </a:r>
            <a:r>
              <a:rPr lang="ko-KR" altLang="en-US" b="1" smtClean="0">
                <a:solidFill>
                  <a:srgbClr val="FF0000"/>
                </a:solidFill>
              </a:rPr>
              <a:t>의미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724054"/>
            <a:ext cx="241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긍정성의 선택</a:t>
            </a:r>
            <a:endParaRPr lang="ko-KR" altLang="en-US" sz="2800" b="1"/>
          </a:p>
        </p:txBody>
      </p:sp>
      <p:sp>
        <p:nvSpPr>
          <p:cNvPr id="6" name="직사각형 5"/>
          <p:cNvSpPr/>
          <p:nvPr/>
        </p:nvSpPr>
        <p:spPr>
          <a:xfrm>
            <a:off x="5508104" y="3553271"/>
            <a:ext cx="3235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smtClean="0"/>
              <a:t>By </a:t>
            </a:r>
            <a:r>
              <a:rPr lang="ko-KR" altLang="en-US" sz="1400" smtClean="0"/>
              <a:t>오스트리아 </a:t>
            </a:r>
            <a:r>
              <a:rPr lang="ko-KR" altLang="en-US" sz="1400"/>
              <a:t>정신의학자 </a:t>
            </a:r>
            <a:r>
              <a:rPr lang="ko-KR" altLang="en-US" sz="1400" smtClean="0"/>
              <a:t>빅터</a:t>
            </a:r>
            <a:r>
              <a:rPr lang="en-US" altLang="ko-KR" sz="1400" smtClean="0"/>
              <a:t> </a:t>
            </a:r>
            <a:r>
              <a:rPr lang="ko-KR" altLang="en-US" sz="1400"/>
              <a:t>프랑클</a:t>
            </a:r>
          </a:p>
        </p:txBody>
      </p:sp>
      <p:sp>
        <p:nvSpPr>
          <p:cNvPr id="7" name="타원 6"/>
          <p:cNvSpPr/>
          <p:nvPr/>
        </p:nvSpPr>
        <p:spPr>
          <a:xfrm>
            <a:off x="1158556" y="2348081"/>
            <a:ext cx="7491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118996" y="2344371"/>
            <a:ext cx="7491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9592" y="4633972"/>
            <a:ext cx="728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</a:rPr>
              <a:t>긍정적</a:t>
            </a:r>
            <a:r>
              <a:rPr lang="en-US" altLang="ko-KR" sz="2800" dirty="0" smtClean="0">
                <a:solidFill>
                  <a:srgbClr val="FF0000"/>
                </a:solidFill>
              </a:rPr>
              <a:t> </a:t>
            </a:r>
            <a:r>
              <a:rPr lang="ko-KR" altLang="en-US" sz="2800" b="1" u="sng" dirty="0" smtClean="0">
                <a:solidFill>
                  <a:srgbClr val="FF0000"/>
                </a:solidFill>
              </a:rPr>
              <a:t>태도</a:t>
            </a:r>
            <a:r>
              <a:rPr lang="ko-KR" altLang="en-US" sz="2800" dirty="0" smtClean="0">
                <a:solidFill>
                  <a:srgbClr val="FF0000"/>
                </a:solidFill>
              </a:rPr>
              <a:t>와 긍정적 </a:t>
            </a:r>
            <a:r>
              <a:rPr lang="ko-KR" altLang="en-US" sz="2800" b="1" u="sng" dirty="0" smtClean="0">
                <a:solidFill>
                  <a:srgbClr val="FF0000"/>
                </a:solidFill>
              </a:rPr>
              <a:t>행동</a:t>
            </a:r>
            <a:r>
              <a:rPr lang="ko-KR" altLang="en-US" sz="2800" dirty="0" smtClean="0">
                <a:solidFill>
                  <a:srgbClr val="FF0000"/>
                </a:solidFill>
              </a:rPr>
              <a:t>은   </a:t>
            </a:r>
            <a:r>
              <a:rPr lang="en-US" altLang="ko-KR" sz="2800" dirty="0" smtClean="0">
                <a:solidFill>
                  <a:srgbClr val="FF0000"/>
                </a:solidFill>
              </a:rPr>
              <a:t>(                )</a:t>
            </a:r>
            <a:r>
              <a:rPr lang="ko-KR" altLang="en-US" sz="2800" dirty="0" smtClean="0">
                <a:solidFill>
                  <a:srgbClr val="FF0000"/>
                </a:solidFill>
              </a:rPr>
              <a:t>이다</a:t>
            </a:r>
            <a:r>
              <a:rPr lang="en-US" altLang="ko-KR" sz="2800" dirty="0" smtClean="0">
                <a:solidFill>
                  <a:srgbClr val="FF0000"/>
                </a:solidFill>
              </a:rPr>
              <a:t>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0645" y="25686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결</a:t>
            </a:r>
            <a:r>
              <a:rPr lang="ko-KR" altLang="en-US" b="1"/>
              <a:t>과</a:t>
            </a:r>
          </a:p>
        </p:txBody>
      </p:sp>
      <p:sp>
        <p:nvSpPr>
          <p:cNvPr id="14" name="타원 13"/>
          <p:cNvSpPr/>
          <p:nvPr/>
        </p:nvSpPr>
        <p:spPr>
          <a:xfrm>
            <a:off x="7279236" y="2348880"/>
            <a:ext cx="7491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6156176" y="2564904"/>
            <a:ext cx="969454" cy="428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4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744636" y="1285860"/>
            <a:ext cx="151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>
                <a:solidFill>
                  <a:srgbClr val="0033CC"/>
                </a:solidFill>
              </a:rPr>
              <a:t>학습자</a:t>
            </a:r>
            <a:r>
              <a:rPr lang="en-US" altLang="ko-KR" sz="2800">
                <a:solidFill>
                  <a:srgbClr val="0033CC"/>
                </a:solidFill>
              </a:rPr>
              <a:t>?</a:t>
            </a:r>
            <a:endParaRPr lang="ko-KR" altLang="en-US" sz="2800">
              <a:solidFill>
                <a:srgbClr val="0033CC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610199" y="1285860"/>
            <a:ext cx="1516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>
                <a:solidFill>
                  <a:srgbClr val="FF0000"/>
                </a:solidFill>
              </a:rPr>
              <a:t>심판자</a:t>
            </a:r>
            <a:r>
              <a:rPr lang="en-US" altLang="ko-KR" sz="2800">
                <a:solidFill>
                  <a:srgbClr val="FF0000"/>
                </a:solidFill>
              </a:rPr>
              <a:t>?</a:t>
            </a:r>
            <a:endParaRPr lang="ko-KR" altLang="en-US" sz="2800">
              <a:solidFill>
                <a:srgbClr val="FF0000"/>
              </a:solidFill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85786" y="1809735"/>
            <a:ext cx="3887788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무엇이 제대로 된 것인가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내가 책임지고 있는 것은 무엇인가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사실은 무엇인가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큰 그림은 무엇인가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어떤 선택을 할 까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이 일에서 유익한 것은 뭘까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내가 배울 점은 뭘까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다른 사람들이 생각하고</a:t>
            </a:r>
            <a:r>
              <a:rPr lang="en-US" altLang="ko-KR">
                <a:solidFill>
                  <a:srgbClr val="0033CC"/>
                </a:solidFill>
              </a:rPr>
              <a:t>, </a:t>
            </a:r>
            <a:r>
              <a:rPr lang="ko-KR" altLang="en-US">
                <a:solidFill>
                  <a:srgbClr val="0033CC"/>
                </a:solidFill>
              </a:rPr>
              <a:t>느끼고 </a:t>
            </a:r>
            <a:r>
              <a:rPr lang="en-US" altLang="ko-KR">
                <a:solidFill>
                  <a:srgbClr val="0033CC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>
                <a:solidFill>
                  <a:srgbClr val="0033CC"/>
                </a:solidFill>
              </a:rPr>
              <a:t>    </a:t>
            </a:r>
            <a:r>
              <a:rPr lang="ko-KR" altLang="en-US">
                <a:solidFill>
                  <a:srgbClr val="0033CC"/>
                </a:solidFill>
              </a:rPr>
              <a:t>필요로 하고</a:t>
            </a:r>
            <a:r>
              <a:rPr lang="en-US" altLang="ko-KR">
                <a:solidFill>
                  <a:srgbClr val="0033CC"/>
                </a:solidFill>
              </a:rPr>
              <a:t>, </a:t>
            </a:r>
            <a:r>
              <a:rPr lang="ko-KR" altLang="en-US">
                <a:solidFill>
                  <a:srgbClr val="0033CC"/>
                </a:solidFill>
              </a:rPr>
              <a:t>원하는 것은</a:t>
            </a:r>
            <a:r>
              <a:rPr lang="en-US" altLang="ko-KR">
                <a:solidFill>
                  <a:srgbClr val="0033CC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0033CC"/>
                </a:solidFill>
              </a:rPr>
              <a:t>어떤 일이 가능 할까</a:t>
            </a:r>
            <a:r>
              <a:rPr lang="en-US" altLang="ko-KR">
                <a:solidFill>
                  <a:srgbClr val="0033CC"/>
                </a:solidFill>
              </a:rPr>
              <a:t>?</a:t>
            </a:r>
            <a:endParaRPr lang="ko-KR" altLang="en-US">
              <a:solidFill>
                <a:srgbClr val="0033CC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889474" y="1809735"/>
            <a:ext cx="33496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뭐가 잘못됐지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누구 탓이지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내가 옳은 걸 어떻게 보이지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어떻게 나의 권한을 보호하지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어떻게 통제할 수 있을 까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내가 질 수도 있겠지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내가 상처받을 수도 있겠지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그들은 왜 그렇게 어리석고</a:t>
            </a:r>
            <a:r>
              <a:rPr lang="en-US" altLang="ko-KR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>
                <a:solidFill>
                  <a:srgbClr val="FF0000"/>
                </a:solidFill>
              </a:rPr>
              <a:t>    </a:t>
            </a:r>
            <a:r>
              <a:rPr lang="ko-KR" altLang="en-US">
                <a:solidFill>
                  <a:srgbClr val="FF0000"/>
                </a:solidFill>
              </a:rPr>
              <a:t>실망스럽고</a:t>
            </a:r>
            <a:r>
              <a:rPr lang="en-US" altLang="ko-KR">
                <a:solidFill>
                  <a:srgbClr val="FF0000"/>
                </a:solidFill>
              </a:rPr>
              <a:t>, </a:t>
            </a:r>
            <a:r>
              <a:rPr lang="ko-KR" altLang="en-US">
                <a:solidFill>
                  <a:srgbClr val="FF0000"/>
                </a:solidFill>
              </a:rPr>
              <a:t>한심할까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rgbClr val="FF0000"/>
                </a:solidFill>
              </a:rPr>
              <a:t>왜 날 괴롭히지</a:t>
            </a:r>
            <a:r>
              <a:rPr lang="en-US" altLang="ko-KR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917211" y="546872"/>
            <a:ext cx="5319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 b="1" smtClean="0"/>
              <a:t>내가 주로 </a:t>
            </a:r>
            <a:r>
              <a:rPr lang="ko-KR" altLang="en-US" sz="2800" b="1" smtClean="0">
                <a:solidFill>
                  <a:srgbClr val="FF0000"/>
                </a:solidFill>
              </a:rPr>
              <a:t>선택</a:t>
            </a:r>
            <a:r>
              <a:rPr lang="ko-KR" altLang="en-US" sz="2800" b="1" smtClean="0"/>
              <a:t>하는 나의 모습은</a:t>
            </a:r>
            <a:r>
              <a:rPr lang="en-US" altLang="ko-KR" sz="2800" b="1" smtClean="0"/>
              <a:t>?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840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0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39750" y="857232"/>
            <a:ext cx="83407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2800" u="sng">
                <a:solidFill>
                  <a:srgbClr val="0033CC"/>
                </a:solidFill>
              </a:rPr>
              <a:t>전환</a:t>
            </a:r>
            <a:r>
              <a:rPr lang="en-US" altLang="ko-KR" sz="2800" u="sng">
                <a:solidFill>
                  <a:srgbClr val="0033CC"/>
                </a:solidFill>
              </a:rPr>
              <a:t>: </a:t>
            </a:r>
            <a:r>
              <a:rPr lang="ko-KR" altLang="en-US" sz="2800" u="sng">
                <a:solidFill>
                  <a:srgbClr val="0033CC"/>
                </a:solidFill>
              </a:rPr>
              <a:t>심판자의 함정을 피해서 학습자의 질문으로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051050" y="1739882"/>
            <a:ext cx="51514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/>
              <a:t>혹시 심판자의 길에 들어선 건 아닐까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나는 어디에 있고 싶은가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내가 원하는 궁극적인 상황은 어떤 것인가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이 상황을 객관적으로 바라 본다면 어떨까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나는 어떤 선입견을 가지고 있나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여기서 진실은 무엇인가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이 상황을 달리 생각할 수는 없을까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함께 윈</a:t>
            </a:r>
            <a:r>
              <a:rPr lang="en-US" altLang="ko-KR" sz="2000"/>
              <a:t>-</a:t>
            </a:r>
            <a:r>
              <a:rPr lang="ko-KR" altLang="en-US" sz="2000"/>
              <a:t>윈 할 수 있는 방법은</a:t>
            </a:r>
            <a:r>
              <a:rPr lang="en-US" altLang="ko-KR" sz="200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/>
              <a:t>지금 나의 선택은</a:t>
            </a:r>
            <a:r>
              <a:rPr lang="en-US" altLang="ko-KR" sz="2000"/>
              <a:t>?</a:t>
            </a:r>
            <a:endParaRPr lang="ko-KR" altLang="en-US" sz="2000"/>
          </a:p>
        </p:txBody>
      </p:sp>
    </p:spTree>
    <p:extLst>
      <p:ext uri="{BB962C8B-B14F-4D97-AF65-F5344CB8AC3E}">
        <p14:creationId xmlns:p14="http://schemas.microsoft.com/office/powerpoint/2010/main" val="34252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31640" y="1628800"/>
            <a:ext cx="70567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smtClean="0"/>
              <a:t>A </a:t>
            </a:r>
            <a:r>
              <a:rPr lang="en-US" altLang="ko-KR" sz="2400" b="1"/>
              <a:t>- B - C - C </a:t>
            </a:r>
            <a:r>
              <a:rPr lang="ko-KR" altLang="en-US" sz="2400" b="1" smtClean="0"/>
              <a:t>과정</a:t>
            </a:r>
            <a:endParaRPr lang="en-US" altLang="ko-KR" sz="2400" b="1" smtClean="0"/>
          </a:p>
          <a:p>
            <a:endParaRPr lang="ko-KR" altLang="en-US" sz="2400" b="1"/>
          </a:p>
          <a:p>
            <a:r>
              <a:rPr lang="en-US" altLang="ko-KR">
                <a:solidFill>
                  <a:srgbClr val="FF0000"/>
                </a:solidFill>
              </a:rPr>
              <a:t>A - Aware, </a:t>
            </a:r>
            <a:r>
              <a:rPr lang="ko-KR" altLang="en-US">
                <a:solidFill>
                  <a:srgbClr val="FF0000"/>
                </a:solidFill>
              </a:rPr>
              <a:t>인식</a:t>
            </a:r>
          </a:p>
          <a:p>
            <a:r>
              <a:rPr lang="ko-KR" altLang="en-US"/>
              <a:t>혹시 심판자의 길에 들어선 건 아닐까</a:t>
            </a:r>
            <a:r>
              <a:rPr lang="en-US" altLang="ko-KR" smtClean="0"/>
              <a:t>? (</a:t>
            </a:r>
            <a:r>
              <a:rPr lang="ko-KR" altLang="en-US" smtClean="0"/>
              <a:t>어떤 </a:t>
            </a:r>
            <a:r>
              <a:rPr lang="ko-KR" altLang="en-US" u="sng" smtClean="0">
                <a:solidFill>
                  <a:srgbClr val="FF0000"/>
                </a:solidFill>
              </a:rPr>
              <a:t>감정</a:t>
            </a:r>
            <a:r>
              <a:rPr lang="ko-KR" altLang="en-US" smtClean="0"/>
              <a:t>이 올라 올 때</a:t>
            </a:r>
            <a:r>
              <a:rPr lang="en-US" altLang="ko-KR" smtClean="0"/>
              <a:t>…)</a:t>
            </a:r>
          </a:p>
          <a:p>
            <a:endParaRPr lang="ko-KR" altLang="en-US"/>
          </a:p>
          <a:p>
            <a:r>
              <a:rPr lang="en-US" altLang="ko-KR">
                <a:solidFill>
                  <a:srgbClr val="FF0000"/>
                </a:solidFill>
              </a:rPr>
              <a:t>B - Breathe, </a:t>
            </a:r>
            <a:r>
              <a:rPr lang="ko-KR" altLang="en-US">
                <a:solidFill>
                  <a:srgbClr val="FF0000"/>
                </a:solidFill>
              </a:rPr>
              <a:t>호흡</a:t>
            </a:r>
          </a:p>
          <a:p>
            <a:r>
              <a:rPr lang="ko-KR" altLang="en-US"/>
              <a:t>한 걸음 물러서서 이 상황을 객관적으로 바라볼 필요가 있지 않을까</a:t>
            </a:r>
            <a:r>
              <a:rPr lang="en-US" altLang="ko-KR" smtClean="0"/>
              <a:t>?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C - Curiosity, </a:t>
            </a:r>
            <a:r>
              <a:rPr lang="ko-KR" altLang="en-US">
                <a:solidFill>
                  <a:srgbClr val="FF0000"/>
                </a:solidFill>
              </a:rPr>
              <a:t>호기심</a:t>
            </a:r>
          </a:p>
          <a:p>
            <a:r>
              <a:rPr lang="ko-KR" altLang="en-US"/>
              <a:t>나는 모든 정보를 확보했는가</a:t>
            </a:r>
            <a:r>
              <a:rPr lang="en-US" altLang="ko-KR"/>
              <a:t>? </a:t>
            </a:r>
            <a:r>
              <a:rPr lang="ko-KR" altLang="en-US"/>
              <a:t>지금 어떤 일이 벌어지고 있는가</a:t>
            </a:r>
            <a:r>
              <a:rPr lang="en-US" altLang="ko-KR" smtClean="0"/>
              <a:t>?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C - Choose, </a:t>
            </a:r>
            <a:r>
              <a:rPr lang="ko-KR" altLang="en-US">
                <a:solidFill>
                  <a:srgbClr val="FF0000"/>
                </a:solidFill>
              </a:rPr>
              <a:t>선택</a:t>
            </a:r>
          </a:p>
          <a:p>
            <a:r>
              <a:rPr lang="ko-KR" altLang="en-US"/>
              <a:t>어떤 선택을 할 것인가</a:t>
            </a:r>
            <a:r>
              <a:rPr lang="en-US" altLang="ko-KR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5624" y="745540"/>
            <a:ext cx="4729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심판자에서 빠져 나오기 기술</a:t>
            </a:r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23078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457508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 언어</a:t>
            </a:r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508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548680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 언어 선물 받기</a:t>
            </a:r>
            <a:endParaRPr lang="ko-KR" altLang="en-US" sz="2800" b="1"/>
          </a:p>
        </p:txBody>
      </p:sp>
      <p:sp>
        <p:nvSpPr>
          <p:cNvPr id="3" name="직사각형 2"/>
          <p:cNvSpPr/>
          <p:nvPr/>
        </p:nvSpPr>
        <p:spPr>
          <a:xfrm>
            <a:off x="899592" y="1340768"/>
            <a:ext cx="7272808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938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내용</a:t>
            </a:r>
            <a:r>
              <a:rPr lang="en-US" altLang="ko-KR" smtClean="0"/>
              <a:t>:</a:t>
            </a:r>
          </a:p>
          <a:p>
            <a:endParaRPr lang="en-US" altLang="ko-KR" smtClean="0"/>
          </a:p>
          <a:p>
            <a:r>
              <a:rPr lang="ko-KR" altLang="en-US" smtClean="0"/>
              <a:t>느낀점</a:t>
            </a:r>
            <a:r>
              <a:rPr lang="en-US" altLang="ko-KR" smtClean="0"/>
              <a:t>: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99592" y="3068960"/>
            <a:ext cx="7272808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99592" y="3140968"/>
            <a:ext cx="938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내용</a:t>
            </a:r>
            <a:r>
              <a:rPr lang="en-US" altLang="ko-KR" smtClean="0"/>
              <a:t>:</a:t>
            </a:r>
          </a:p>
          <a:p>
            <a:endParaRPr lang="en-US" altLang="ko-KR" smtClean="0"/>
          </a:p>
          <a:p>
            <a:r>
              <a:rPr lang="ko-KR" altLang="en-US" smtClean="0"/>
              <a:t>느낀점</a:t>
            </a:r>
            <a:r>
              <a:rPr lang="en-US" altLang="ko-KR" smtClean="0"/>
              <a:t>:</a:t>
            </a:r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99592" y="4797152"/>
            <a:ext cx="7272808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99592" y="4869160"/>
            <a:ext cx="938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내용</a:t>
            </a:r>
            <a:r>
              <a:rPr lang="en-US" altLang="ko-KR" smtClean="0"/>
              <a:t>:</a:t>
            </a:r>
          </a:p>
          <a:p>
            <a:endParaRPr lang="en-US" altLang="ko-KR" smtClean="0"/>
          </a:p>
          <a:p>
            <a:r>
              <a:rPr lang="ko-KR" altLang="en-US" smtClean="0"/>
              <a:t>느낀점</a:t>
            </a:r>
            <a:r>
              <a:rPr lang="en-US" altLang="ko-KR" smtClean="0"/>
              <a:t>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548680"/>
            <a:ext cx="2776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부정을 긍정으로</a:t>
            </a:r>
            <a:endParaRPr lang="ko-KR" altLang="en-US" sz="2800" b="1"/>
          </a:p>
        </p:txBody>
      </p:sp>
      <p:sp>
        <p:nvSpPr>
          <p:cNvPr id="3" name="직사각형 2"/>
          <p:cNvSpPr/>
          <p:nvPr/>
        </p:nvSpPr>
        <p:spPr>
          <a:xfrm>
            <a:off x="899592" y="1340768"/>
            <a:ext cx="727280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1412776"/>
            <a:ext cx="5030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평소에 내가 하는 부정적 생각과 말</a:t>
            </a:r>
            <a:r>
              <a:rPr lang="en-US" altLang="ko-KR" sz="1600" smtClean="0"/>
              <a:t>(</a:t>
            </a:r>
            <a:r>
              <a:rPr lang="ko-KR" altLang="en-US" sz="1600" smtClean="0"/>
              <a:t>나에게</a:t>
            </a:r>
            <a:r>
              <a:rPr lang="en-US" altLang="ko-KR" sz="1600" smtClean="0"/>
              <a:t>/</a:t>
            </a:r>
            <a:r>
              <a:rPr lang="ko-KR" altLang="en-US" sz="1600" smtClean="0"/>
              <a:t>타인에게</a:t>
            </a:r>
            <a:r>
              <a:rPr lang="en-US" altLang="ko-KR" sz="1600" smtClean="0"/>
              <a:t>):</a:t>
            </a:r>
            <a:endParaRPr lang="ko-KR" altLang="en-US" sz="1600"/>
          </a:p>
        </p:txBody>
      </p:sp>
      <p:sp>
        <p:nvSpPr>
          <p:cNvPr id="5" name="직사각형 4"/>
          <p:cNvSpPr/>
          <p:nvPr/>
        </p:nvSpPr>
        <p:spPr>
          <a:xfrm>
            <a:off x="899592" y="3212976"/>
            <a:ext cx="7272808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3140968"/>
            <a:ext cx="2743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관찰</a:t>
            </a:r>
            <a:r>
              <a:rPr lang="en-US" altLang="ko-KR" sz="1600" smtClean="0"/>
              <a:t>(</a:t>
            </a:r>
            <a:r>
              <a:rPr lang="ko-KR" altLang="en-US" sz="1600" smtClean="0"/>
              <a:t>심판자의 길인가</a:t>
            </a:r>
            <a:r>
              <a:rPr lang="en-US" altLang="ko-KR" sz="1600" smtClean="0"/>
              <a:t>?):</a:t>
            </a:r>
          </a:p>
          <a:p>
            <a:r>
              <a:rPr lang="ko-KR" altLang="en-US" sz="1600" smtClean="0"/>
              <a:t>의도</a:t>
            </a:r>
            <a:r>
              <a:rPr lang="en-US" altLang="ko-KR" sz="1600" smtClean="0"/>
              <a:t>(</a:t>
            </a:r>
            <a:r>
              <a:rPr lang="ko-KR" altLang="en-US" sz="1600" smtClean="0"/>
              <a:t>본래의 긍정적인 의도</a:t>
            </a:r>
            <a:r>
              <a:rPr lang="en-US" altLang="ko-KR" sz="1600" smtClean="0"/>
              <a:t>):</a:t>
            </a:r>
            <a:endParaRPr lang="ko-KR" altLang="en-US" sz="1600"/>
          </a:p>
        </p:txBody>
      </p:sp>
      <p:sp>
        <p:nvSpPr>
          <p:cNvPr id="7" name="직사각형 6"/>
          <p:cNvSpPr/>
          <p:nvPr/>
        </p:nvSpPr>
        <p:spPr>
          <a:xfrm>
            <a:off x="899592" y="4581128"/>
            <a:ext cx="7272808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99592" y="4653136"/>
            <a:ext cx="5485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앞으로 내가 할 긍정적인 생각과 말 선택</a:t>
            </a:r>
            <a:r>
              <a:rPr lang="en-US" altLang="ko-KR" sz="1600" smtClean="0"/>
              <a:t>(</a:t>
            </a:r>
            <a:r>
              <a:rPr lang="ko-KR" altLang="en-US" sz="1600" smtClean="0"/>
              <a:t>나에게</a:t>
            </a:r>
            <a:r>
              <a:rPr lang="en-US" altLang="ko-KR" sz="1600" smtClean="0"/>
              <a:t>/</a:t>
            </a:r>
            <a:r>
              <a:rPr lang="ko-KR" altLang="en-US" sz="1600" smtClean="0"/>
              <a:t>타인에게</a:t>
            </a:r>
            <a:r>
              <a:rPr lang="en-US" altLang="ko-KR" sz="1600" smtClean="0"/>
              <a:t>):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4812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608" y="151440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>
                <a:latin typeface="+mn-ea"/>
              </a:rPr>
              <a:t>성공하는 사람은 남들이 던진 벽돌로 견고한 기초를 쌓는 사람이다</a:t>
            </a:r>
            <a:r>
              <a:rPr lang="en-US" altLang="ko-KR">
                <a:latin typeface="+mn-ea"/>
              </a:rPr>
              <a:t>.</a:t>
            </a:r>
            <a:endParaRPr lang="ko-KR" altLang="en-US">
              <a:latin typeface="+mn-ea"/>
            </a:endParaRPr>
          </a:p>
          <a:p>
            <a:r>
              <a:rPr lang="en-US" altLang="ko-KR" smtClean="0">
                <a:latin typeface="+mn-ea"/>
              </a:rPr>
              <a:t>                                                            -</a:t>
            </a:r>
            <a:r>
              <a:rPr lang="ko-KR" altLang="en-US">
                <a:latin typeface="+mn-ea"/>
              </a:rPr>
              <a:t>데이비드 브링클리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285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 명언 남기기</a:t>
            </a:r>
            <a:endParaRPr lang="ko-KR" altLang="en-US" sz="2800" b="1"/>
          </a:p>
        </p:txBody>
      </p:sp>
      <p:sp>
        <p:nvSpPr>
          <p:cNvPr id="4" name="직사각형 3"/>
          <p:cNvSpPr/>
          <p:nvPr/>
        </p:nvSpPr>
        <p:spPr>
          <a:xfrm>
            <a:off x="1045302" y="22048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/>
              <a:t>가장 큰 낭비는 웃음이 없는 나날이다</a:t>
            </a:r>
            <a:r>
              <a:rPr lang="en-US" altLang="ko-KR"/>
              <a:t>.</a:t>
            </a:r>
            <a:endParaRPr lang="ko-KR" altLang="en-US"/>
          </a:p>
          <a:p>
            <a:r>
              <a:rPr lang="en-US" altLang="ko-KR" smtClean="0"/>
              <a:t>                                                                                                                 -</a:t>
            </a:r>
            <a:r>
              <a:rPr lang="en-US" altLang="ko-KR"/>
              <a:t>E,E,</a:t>
            </a:r>
            <a:r>
              <a:rPr lang="ko-KR" altLang="en-US"/>
              <a:t>커밍스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045302" y="2924944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/>
              <a:t>비관론자는 매번 기회가 찾아와도 고난을 본다</a:t>
            </a:r>
            <a:r>
              <a:rPr lang="en-US" altLang="ko-KR"/>
              <a:t>.</a:t>
            </a:r>
            <a:endParaRPr lang="ko-KR" altLang="en-US"/>
          </a:p>
          <a:p>
            <a:r>
              <a:rPr lang="ko-KR" altLang="en-US"/>
              <a:t>낙관론자는 매번 고난이 찾아와도 기회를 본다</a:t>
            </a:r>
            <a:r>
              <a:rPr lang="en-US" altLang="ko-KR"/>
              <a:t>.</a:t>
            </a:r>
            <a:endParaRPr lang="ko-KR" altLang="en-US"/>
          </a:p>
          <a:p>
            <a:r>
              <a:rPr lang="en-US" altLang="ko-KR" smtClean="0"/>
              <a:t>                                                                                                              -</a:t>
            </a:r>
            <a:r>
              <a:rPr lang="ko-KR" altLang="en-US"/>
              <a:t>윈스턴 처칠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045302" y="3933056"/>
            <a:ext cx="7127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/>
              <a:t>항상 옳은 일을 하라</a:t>
            </a:r>
            <a:r>
              <a:rPr lang="en-US" altLang="ko-KR"/>
              <a:t>. </a:t>
            </a:r>
            <a:endParaRPr lang="en-US" altLang="ko-KR" smtClean="0"/>
          </a:p>
          <a:p>
            <a:r>
              <a:rPr lang="ko-KR" altLang="en-US" smtClean="0"/>
              <a:t>그러면 </a:t>
            </a:r>
            <a:r>
              <a:rPr lang="ko-KR" altLang="en-US"/>
              <a:t>몇몇 사람은 </a:t>
            </a:r>
            <a:r>
              <a:rPr lang="ko-KR" altLang="en-US" smtClean="0"/>
              <a:t>고마워할것이고</a:t>
            </a:r>
            <a:r>
              <a:rPr lang="en-US" altLang="ko-KR" smtClean="0"/>
              <a:t>,</a:t>
            </a:r>
            <a:r>
              <a:rPr lang="ko-KR" altLang="en-US" smtClean="0"/>
              <a:t> </a:t>
            </a:r>
            <a:r>
              <a:rPr lang="ko-KR" altLang="en-US"/>
              <a:t>나머지는 깜짝 놀랄것이다</a:t>
            </a:r>
            <a:r>
              <a:rPr lang="en-US" altLang="ko-KR"/>
              <a:t>.</a:t>
            </a:r>
            <a:endParaRPr lang="ko-KR" altLang="en-US"/>
          </a:p>
          <a:p>
            <a:r>
              <a:rPr lang="en-US" altLang="ko-KR" smtClean="0"/>
              <a:t>                                                                                                              -</a:t>
            </a:r>
            <a:r>
              <a:rPr lang="ko-KR" altLang="en-US"/>
              <a:t>마크 </a:t>
            </a:r>
            <a:r>
              <a:rPr lang="ko-KR" altLang="en-US" smtClean="0"/>
              <a:t>트웨인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27584" y="5013176"/>
            <a:ext cx="7488832" cy="123691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6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763688" y="2420888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dirty="0" smtClean="0"/>
              <a:t>2</a:t>
            </a:r>
            <a:r>
              <a:rPr lang="ko-KR" altLang="en-US" sz="3600" dirty="0" smtClean="0"/>
              <a:t>주차</a:t>
            </a:r>
            <a:r>
              <a:rPr lang="en-US" altLang="ko-KR" sz="3600" dirty="0" smtClean="0"/>
              <a:t> : </a:t>
            </a:r>
            <a:r>
              <a:rPr lang="ko-KR" altLang="en-US" sz="3600" dirty="0" smtClean="0"/>
              <a:t>긍정성과 긍정 언어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33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67544" y="1052736"/>
            <a:ext cx="8208912" cy="5256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34473" y="460032"/>
            <a:ext cx="487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주제 행복 깨우기 과정을 끝내고</a:t>
            </a:r>
            <a:r>
              <a:rPr lang="en-US" altLang="ko-KR" sz="2400" b="1" dirty="0" smtClean="0"/>
              <a:t>…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311495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가장 기억에 남는 것</a:t>
            </a:r>
            <a:r>
              <a:rPr lang="en-US" altLang="ko-KR" smtClean="0"/>
              <a:t>(</a:t>
            </a:r>
            <a:r>
              <a:rPr lang="ko-KR" altLang="en-US" smtClean="0"/>
              <a:t>한가</a:t>
            </a:r>
            <a:r>
              <a:rPr lang="ko-KR" altLang="en-US"/>
              <a:t>지</a:t>
            </a:r>
            <a:r>
              <a:rPr lang="en-US" altLang="ko-KR" smtClean="0"/>
              <a:t>):</a:t>
            </a:r>
          </a:p>
          <a:p>
            <a:endParaRPr lang="en-US" altLang="ko-KR" smtClean="0"/>
          </a:p>
          <a:p>
            <a:endParaRPr lang="en-US" altLang="ko-KR"/>
          </a:p>
          <a:p>
            <a:r>
              <a:rPr lang="ko-KR" altLang="en-US" smtClean="0"/>
              <a:t>새롭게 배운 것</a:t>
            </a:r>
            <a:r>
              <a:rPr lang="en-US" altLang="ko-KR" smtClean="0"/>
              <a:t>(</a:t>
            </a:r>
            <a:r>
              <a:rPr lang="ko-KR" altLang="en-US" smtClean="0"/>
              <a:t>사실</a:t>
            </a:r>
            <a:r>
              <a:rPr lang="en-US" altLang="ko-KR" smtClean="0"/>
              <a:t>):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/>
          </a:p>
          <a:p>
            <a:r>
              <a:rPr lang="ko-KR" altLang="en-US" smtClean="0"/>
              <a:t>새롭게 인식된 것</a:t>
            </a:r>
            <a:r>
              <a:rPr lang="en-US" altLang="ko-KR" smtClean="0"/>
              <a:t>(</a:t>
            </a:r>
            <a:r>
              <a:rPr lang="ko-KR" altLang="en-US" smtClean="0"/>
              <a:t>느낌</a:t>
            </a:r>
            <a:r>
              <a:rPr lang="en-US" altLang="ko-KR" smtClean="0"/>
              <a:t>):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/>
          </a:p>
          <a:p>
            <a:r>
              <a:rPr lang="ko-KR" altLang="en-US" smtClean="0"/>
              <a:t>새롭게 실천할 것</a:t>
            </a:r>
            <a:r>
              <a:rPr lang="en-US" altLang="ko-KR" smtClean="0"/>
              <a:t>(</a:t>
            </a:r>
            <a:r>
              <a:rPr lang="ko-KR" altLang="en-US" smtClean="0"/>
              <a:t>행동</a:t>
            </a:r>
            <a:r>
              <a:rPr lang="en-US" altLang="ko-KR" smtClean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34086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관점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29569"/>
            <a:ext cx="3630503" cy="285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848906"/>
            <a:ext cx="512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mtClean="0"/>
              <a:t>관점</a:t>
            </a:r>
            <a:r>
              <a:rPr lang="en-US" altLang="ko-KR" sz="4000" b="1" smtClean="0"/>
              <a:t>1(</a:t>
            </a:r>
            <a:r>
              <a:rPr lang="ko-KR" altLang="en-US" sz="4000" b="1" smtClean="0"/>
              <a:t>바라보는 위치</a:t>
            </a:r>
            <a:r>
              <a:rPr lang="en-US" altLang="ko-KR" sz="4000" b="1" smtClean="0"/>
              <a:t>)</a:t>
            </a:r>
            <a:endParaRPr lang="ko-KR" altLang="en-US" sz="4000" b="1"/>
          </a:p>
        </p:txBody>
      </p:sp>
    </p:spTree>
    <p:extLst>
      <p:ext uri="{BB962C8B-B14F-4D97-AF65-F5344CB8AC3E}">
        <p14:creationId xmlns:p14="http://schemas.microsoft.com/office/powerpoint/2010/main" val="42262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096" y="848906"/>
            <a:ext cx="4612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mtClean="0"/>
              <a:t>관점</a:t>
            </a:r>
            <a:r>
              <a:rPr lang="en-US" altLang="ko-KR" sz="4000" b="1" smtClean="0"/>
              <a:t>2(</a:t>
            </a:r>
            <a:r>
              <a:rPr lang="ko-KR" altLang="en-US" sz="4000" b="1" smtClean="0"/>
              <a:t>관심의 대상</a:t>
            </a:r>
            <a:r>
              <a:rPr lang="en-US" altLang="ko-KR" sz="4000" b="1" smtClean="0"/>
              <a:t>)</a:t>
            </a:r>
            <a:endParaRPr lang="ko-KR" altLang="en-US" sz="4000" b="1"/>
          </a:p>
        </p:txBody>
      </p:sp>
      <p:sp>
        <p:nvSpPr>
          <p:cNvPr id="3" name="AutoShape 4" descr="착시그림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AutoShape 6" descr="착시그림에 대한 이미지 검색결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8" descr="착시그림에 대한 이미지 검색결과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6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48906"/>
            <a:ext cx="7183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mtClean="0"/>
              <a:t>관점</a:t>
            </a:r>
            <a:r>
              <a:rPr lang="en-US" altLang="ko-KR" sz="4000" b="1"/>
              <a:t>3</a:t>
            </a:r>
            <a:r>
              <a:rPr lang="en-US" altLang="ko-KR" sz="4000" b="1" smtClean="0"/>
              <a:t>(</a:t>
            </a:r>
            <a:r>
              <a:rPr lang="ko-KR" altLang="en-US" sz="4000" b="1" smtClean="0"/>
              <a:t>마음 가짐</a:t>
            </a:r>
            <a:r>
              <a:rPr lang="en-US" altLang="ko-KR" sz="4000" b="1" smtClean="0"/>
              <a:t>/</a:t>
            </a:r>
            <a:r>
              <a:rPr lang="ko-KR" altLang="en-US" sz="4000" b="1" smtClean="0"/>
              <a:t>태도</a:t>
            </a:r>
            <a:r>
              <a:rPr lang="en-US" altLang="ko-KR" sz="4000" b="1" smtClean="0"/>
              <a:t>/</a:t>
            </a:r>
            <a:r>
              <a:rPr lang="ko-KR" altLang="en-US" sz="4000" b="1" smtClean="0"/>
              <a:t>프레임</a:t>
            </a:r>
            <a:r>
              <a:rPr lang="en-US" altLang="ko-KR" sz="4000" b="1" smtClean="0"/>
              <a:t>)</a:t>
            </a:r>
            <a:endParaRPr lang="ko-KR" altLang="en-US" sz="4000" b="1"/>
          </a:p>
        </p:txBody>
      </p:sp>
      <p:sp>
        <p:nvSpPr>
          <p:cNvPr id="3" name="TextBox 2"/>
          <p:cNvSpPr txBox="1"/>
          <p:nvPr/>
        </p:nvSpPr>
        <p:spPr>
          <a:xfrm>
            <a:off x="1687418" y="2031231"/>
            <a:ext cx="57951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내 안에 두마리의 늑대가 있습니다</a:t>
            </a:r>
            <a:r>
              <a:rPr lang="en-US" altLang="ko-KR" smtClean="0"/>
              <a:t>.</a:t>
            </a:r>
          </a:p>
          <a:p>
            <a:r>
              <a:rPr lang="ko-KR" altLang="en-US" smtClean="0"/>
              <a:t>한 마리는 긍적적인 늑대로서 사랑과 믿음 그리고 배려</a:t>
            </a:r>
            <a:r>
              <a:rPr lang="en-US" altLang="ko-KR" smtClean="0"/>
              <a:t>…</a:t>
            </a:r>
          </a:p>
          <a:p>
            <a:r>
              <a:rPr lang="ko-KR" altLang="en-US" smtClean="0"/>
              <a:t>한 마리는 부정적인 늑대로서 미움과 의심 그리고 분노</a:t>
            </a:r>
            <a:r>
              <a:rPr lang="en-US" altLang="ko-KR" smtClean="0"/>
              <a:t>…</a:t>
            </a:r>
          </a:p>
          <a:p>
            <a:endParaRPr lang="en-US" altLang="ko-KR"/>
          </a:p>
          <a:p>
            <a:endParaRPr lang="en-US" altLang="ko-KR" smtClean="0"/>
          </a:p>
          <a:p>
            <a:r>
              <a:rPr lang="ko-KR" altLang="en-US" smtClean="0"/>
              <a:t>내 안의 어떤 늑대가 이기고 있을까요</a:t>
            </a:r>
            <a:r>
              <a:rPr lang="en-US" altLang="ko-KR" smtClean="0"/>
              <a:t>?</a:t>
            </a:r>
          </a:p>
          <a:p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5909860" y="3687415"/>
            <a:ext cx="2478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/>
              <a:t>-</a:t>
            </a:r>
            <a:r>
              <a:rPr lang="ko-KR" altLang="en-US" sz="1400" smtClean="0"/>
              <a:t>북아메리카 체로키족의 지혜</a:t>
            </a:r>
            <a:endParaRPr lang="ko-KR" alt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445364" y="4129916"/>
            <a:ext cx="6037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/>
              <a:t>네가 먹이를 주고 있는 늑대가 이긴다</a:t>
            </a:r>
            <a:r>
              <a:rPr lang="en-US" altLang="ko-KR" sz="2800"/>
              <a:t>.</a:t>
            </a:r>
            <a:endParaRPr lang="ko-KR" altLang="en-US" sz="2800"/>
          </a:p>
        </p:txBody>
      </p:sp>
      <p:sp>
        <p:nvSpPr>
          <p:cNvPr id="6" name="직사각형 5"/>
          <p:cNvSpPr/>
          <p:nvPr/>
        </p:nvSpPr>
        <p:spPr>
          <a:xfrm>
            <a:off x="1115616" y="5157192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</a:rPr>
              <a:t>“</a:t>
            </a:r>
            <a:r>
              <a:rPr lang="ko-KR" altLang="en-US" sz="2400">
                <a:solidFill>
                  <a:srgbClr val="FF0000"/>
                </a:solidFill>
              </a:rPr>
              <a:t>나는 지금 지구의 한 모퉁이를 </a:t>
            </a:r>
            <a:r>
              <a:rPr lang="ko-KR" altLang="en-US" sz="2400" smtClean="0">
                <a:solidFill>
                  <a:srgbClr val="FF0000"/>
                </a:solidFill>
              </a:rPr>
              <a:t> </a:t>
            </a:r>
            <a:r>
              <a:rPr lang="en-US" altLang="ko-KR" sz="2400" smtClean="0">
                <a:solidFill>
                  <a:srgbClr val="FF0000"/>
                </a:solidFill>
              </a:rPr>
              <a:t>(         )</a:t>
            </a:r>
            <a:r>
              <a:rPr lang="ko-KR" altLang="en-US" sz="2400" smtClean="0">
                <a:solidFill>
                  <a:srgbClr val="FF0000"/>
                </a:solidFill>
              </a:rPr>
              <a:t>하고 </a:t>
            </a:r>
            <a:r>
              <a:rPr lang="ko-KR" altLang="en-US" sz="2400">
                <a:solidFill>
                  <a:srgbClr val="FF0000"/>
                </a:solidFill>
              </a:rPr>
              <a:t>있다네</a:t>
            </a:r>
            <a:r>
              <a:rPr lang="en-US" altLang="ko-KR" sz="2400">
                <a:solidFill>
                  <a:srgbClr val="FF0000"/>
                </a:solidFill>
              </a:rPr>
              <a:t>!” </a:t>
            </a:r>
            <a:endParaRPr lang="ko-KR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3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6279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긍정적 관점</a:t>
            </a:r>
            <a:r>
              <a:rPr lang="en-US" altLang="ko-KR" sz="2800" b="1" smtClean="0"/>
              <a:t>/</a:t>
            </a:r>
            <a:r>
              <a:rPr lang="ko-KR" altLang="en-US" sz="2800" b="1" smtClean="0"/>
              <a:t>긍정적 행동</a:t>
            </a:r>
            <a:r>
              <a:rPr lang="en-US" altLang="ko-KR" sz="2800" b="1" smtClean="0"/>
              <a:t>(</a:t>
            </a:r>
            <a:r>
              <a:rPr lang="ko-KR" altLang="en-US" sz="2800" b="1" smtClean="0"/>
              <a:t>언어</a:t>
            </a:r>
            <a:r>
              <a:rPr lang="en-US" altLang="ko-KR" sz="2800" b="1" smtClean="0"/>
              <a:t>)</a:t>
            </a:r>
            <a:r>
              <a:rPr lang="ko-KR" altLang="en-US" sz="2800" b="1" smtClean="0"/>
              <a:t>의 효과</a:t>
            </a:r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7581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6279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긍정적 관점</a:t>
            </a:r>
            <a:r>
              <a:rPr lang="en-US" altLang="ko-KR" sz="2800" b="1" smtClean="0"/>
              <a:t>/</a:t>
            </a:r>
            <a:r>
              <a:rPr lang="ko-KR" altLang="en-US" sz="2800" b="1" smtClean="0"/>
              <a:t>긍정적 행동</a:t>
            </a:r>
            <a:r>
              <a:rPr lang="en-US" altLang="ko-KR" sz="2800" b="1" smtClean="0"/>
              <a:t>(</a:t>
            </a:r>
            <a:r>
              <a:rPr lang="ko-KR" altLang="en-US" sz="2800" b="1" smtClean="0"/>
              <a:t>언어</a:t>
            </a:r>
            <a:r>
              <a:rPr lang="en-US" altLang="ko-KR" sz="2800" b="1" smtClean="0"/>
              <a:t>)</a:t>
            </a:r>
            <a:r>
              <a:rPr lang="ko-KR" altLang="en-US" sz="2800" b="1" smtClean="0"/>
              <a:t>의 효과</a:t>
            </a:r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20678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756195" cy="504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6237312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삼성경제연구소</a:t>
            </a:r>
            <a:endParaRPr lang="ko-KR" alt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2555776" y="529516"/>
            <a:ext cx="3932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조직에서의 긍정성의 힘</a:t>
            </a:r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21607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7850" y="620688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smtClean="0"/>
              <a:t>긍정성의 힘</a:t>
            </a:r>
            <a:endParaRPr lang="ko-KR" altLang="en-US" sz="3200" b="1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930125812"/>
              </p:ext>
            </p:extLst>
          </p:nvPr>
        </p:nvGraphicFramePr>
        <p:xfrm>
          <a:off x="1524000" y="1597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19678" y="5659507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복합적 상황에서의</a:t>
            </a:r>
            <a:endParaRPr lang="en-US" altLang="ko-KR" smtClean="0"/>
          </a:p>
          <a:p>
            <a:r>
              <a:rPr lang="ko-KR" altLang="en-US" smtClean="0"/>
              <a:t>행복 추구 역량</a:t>
            </a:r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397850" y="5659507"/>
            <a:ext cx="2326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6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5189</TotalTime>
  <Words>549</Words>
  <Application>Microsoft Office PowerPoint</Application>
  <PresentationFormat>화면 슬라이드 쇼(4:3)</PresentationFormat>
  <Paragraphs>127</Paragraphs>
  <Slides>20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굴림</vt:lpstr>
      <vt:lpstr>맑은 고딕</vt:lpstr>
      <vt:lpstr>Arial</vt:lpstr>
      <vt:lpstr>Calibri</vt:lpstr>
      <vt:lpstr>Cambria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user</cp:lastModifiedBy>
  <cp:revision>350</cp:revision>
  <dcterms:created xsi:type="dcterms:W3CDTF">2014-09-21T07:09:28Z</dcterms:created>
  <dcterms:modified xsi:type="dcterms:W3CDTF">2022-09-05T07:05:15Z</dcterms:modified>
</cp:coreProperties>
</file>