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351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52" r:id="rId13"/>
    <p:sldId id="353" r:id="rId14"/>
    <p:sldId id="360" r:id="rId15"/>
    <p:sldId id="361" r:id="rId16"/>
    <p:sldId id="362" r:id="rId17"/>
    <p:sldId id="363" r:id="rId18"/>
    <p:sldId id="364" r:id="rId19"/>
    <p:sldId id="365" r:id="rId20"/>
    <p:sldId id="375" r:id="rId21"/>
    <p:sldId id="354" r:id="rId22"/>
    <p:sldId id="355" r:id="rId23"/>
    <p:sldId id="356" r:id="rId24"/>
    <p:sldId id="366" r:id="rId25"/>
    <p:sldId id="357" r:id="rId26"/>
    <p:sldId id="358" r:id="rId27"/>
    <p:sldId id="359" r:id="rId28"/>
    <p:sldId id="319" r:id="rId29"/>
  </p:sldIdLst>
  <p:sldSz cx="12192000" cy="6858000"/>
  <p:notesSz cx="6858000" cy="9144000"/>
  <p:embeddedFontLst>
    <p:embeddedFont>
      <p:font typeface="HY헤드라인M" panose="02030600000101010101" pitchFamily="18" charset="-127"/>
      <p:regular r:id="rId31"/>
    </p:embeddedFont>
    <p:embeddedFont>
      <p:font typeface="경기천년제목V Bold" panose="02020803020101020101" pitchFamily="18" charset="-127"/>
      <p:bold r:id="rId32"/>
    </p:embeddedFont>
    <p:embeddedFont>
      <p:font typeface="맑은 고딕" panose="020B0503020000020004" pitchFamily="50" charset="-127"/>
      <p:regular r:id="rId33"/>
      <p:bold r:id="rId34"/>
    </p:embeddedFont>
    <p:embeddedFont>
      <p:font typeface="경기천년제목 Medium" panose="02020603020101020101" pitchFamily="18" charset="-127"/>
      <p:regular r:id="rId3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F6C"/>
    <a:srgbClr val="195962"/>
    <a:srgbClr val="F9CDAD"/>
    <a:srgbClr val="71F1B7"/>
    <a:srgbClr val="2A421A"/>
    <a:srgbClr val="FE4365"/>
    <a:srgbClr val="41B0B3"/>
    <a:srgbClr val="FC9D9A"/>
    <a:srgbClr val="252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4" autoAdjust="0"/>
    <p:restoredTop sz="94627" autoAdjust="0"/>
  </p:normalViewPr>
  <p:slideViewPr>
    <p:cSldViewPr snapToGrid="0" showGuides="1">
      <p:cViewPr varScale="1">
        <p:scale>
          <a:sx n="80" d="100"/>
          <a:sy n="80" d="100"/>
        </p:scale>
        <p:origin x="120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4E9FD-545E-42D8-AE1D-1E6BC175285E}" type="datetimeFigureOut">
              <a:rPr lang="ko-KR" altLang="en-US" smtClean="0"/>
              <a:t>2022-09-05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E61A7-2D40-46F5-B800-E8A8EB7BB7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470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E61A7-2D40-46F5-B800-E8A8EB7BB70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454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04A460-78D7-4492-92EF-8C921E521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A33BEAD-BE68-4D10-9925-BD1B0B70C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EA2FA4C-EB26-4C6C-8FE3-FBA25B80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18D5-4296-4AD3-ACD5-E823A74F6CDE}" type="datetimeFigureOut">
              <a:rPr lang="ko-KR" altLang="en-US" smtClean="0"/>
              <a:t>2022-09-05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89013B-2F5F-408C-B654-147CC415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F216A7-0880-43B9-8BA3-299860EE3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6455-7CEC-4A20-9D43-E4D36DD446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01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043628-42F3-49C3-A0DB-9EDC945FC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CE75289-05EC-45E4-BDDF-F639A4987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CE5F5A-FEFD-45E9-8745-1A965442C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18D5-4296-4AD3-ACD5-E823A74F6CDE}" type="datetimeFigureOut">
              <a:rPr lang="ko-KR" altLang="en-US" smtClean="0"/>
              <a:t>2022-09-05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202205-271B-47DD-9423-03A1A3BCF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BFA41D0-6950-42EA-BDBF-F1FC9284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6455-7CEC-4A20-9D43-E4D36DD446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909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6D51D06-BA6B-424A-BC05-099F9EFD7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78A62D4-59B1-4CFA-9B50-1C8B27B38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D618CE3-3527-4214-AEC9-8F0EBE5FF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18D5-4296-4AD3-ACD5-E823A74F6CDE}" type="datetimeFigureOut">
              <a:rPr lang="ko-KR" altLang="en-US" smtClean="0"/>
              <a:t>2022-09-05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8377DB0-B385-4172-88AD-284511BBC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1D5EEC8-8CB3-4D53-8476-433F964EF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6455-7CEC-4A20-9D43-E4D36DD446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800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11F786-5876-45D2-A137-9AD5512AA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7E30D92-9F45-421A-BCB4-62D0FD406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AA2A0F9-D1DF-41E5-A496-795812B39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18D5-4296-4AD3-ACD5-E823A74F6CDE}" type="datetimeFigureOut">
              <a:rPr lang="ko-KR" altLang="en-US" smtClean="0"/>
              <a:t>2022-09-05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9A87522-C700-46BE-8473-2EE0E445D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0BD1BB-0E1B-4AA1-A5F9-EF6F9F41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6455-7CEC-4A20-9D43-E4D36DD446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72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D6327A-475A-419B-BF5B-3A22AC888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A6F4FF8-7C0B-4555-B5FA-45A287707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B79F93-4547-4FDD-A4D2-0E79BC3B5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18D5-4296-4AD3-ACD5-E823A74F6CDE}" type="datetimeFigureOut">
              <a:rPr lang="ko-KR" altLang="en-US" smtClean="0"/>
              <a:t>2022-09-05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B94688-1405-4B19-B65B-2219424D7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D48DBF-B19F-4825-83A7-44AA6D42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6455-7CEC-4A20-9D43-E4D36DD446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583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BA00E7-3D47-4D1F-BBB6-830819292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B8D859-7C0E-4E9A-ABCE-4C201EFFD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DC57E97-E89F-40CD-8A30-C2F9B2C7A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1099AD4-6CF5-4FA3-A64B-31954F713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18D5-4296-4AD3-ACD5-E823A74F6CDE}" type="datetimeFigureOut">
              <a:rPr lang="ko-KR" altLang="en-US" smtClean="0"/>
              <a:t>2022-09-05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966C10A-E871-46B3-A938-452D3A204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0E4FC7C-C9A0-4DE6-A316-FFA9E72E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6455-7CEC-4A20-9D43-E4D36DD446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75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E7C189-E5F4-408C-B53C-DEFC11830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CAAC7D6-F898-430D-87B0-FBC26574E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3BC59A3-DCD6-4DFB-B3CC-4CC1DCC7F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BB7C0A7-2315-4A89-908C-45A26E1ED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8EEE685-1C45-41D5-8F82-A591F8204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18CE94F-2F34-4B88-B51A-B0A121630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18D5-4296-4AD3-ACD5-E823A74F6CDE}" type="datetimeFigureOut">
              <a:rPr lang="ko-KR" altLang="en-US" smtClean="0"/>
              <a:t>2022-09-05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56BCCB4-CAFC-4B7B-9396-BC19F70F9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BF37034-7F87-4C0A-B775-2D437256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6455-7CEC-4A20-9D43-E4D36DD446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331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4DE8D3-9253-4805-A9EE-A366FA1B7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5D0E666-0923-4DF0-9870-CFF1CE1EC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18D5-4296-4AD3-ACD5-E823A74F6CDE}" type="datetimeFigureOut">
              <a:rPr lang="ko-KR" altLang="en-US" smtClean="0"/>
              <a:t>2022-09-05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1BC7CC5-82E9-4E47-9147-EDEE9E455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83CBDB0-B7E4-4EB0-A836-008A0ED49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6455-7CEC-4A20-9D43-E4D36DD446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507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1091B7E-F5B7-44AC-AE7D-871586B78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18D5-4296-4AD3-ACD5-E823A74F6CDE}" type="datetimeFigureOut">
              <a:rPr lang="ko-KR" altLang="en-US" smtClean="0"/>
              <a:t>2022-09-05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3B8A416-C723-4575-A16D-8E766DA99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9B44E89-898C-473C-8D4B-DD531DFE1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6455-7CEC-4A20-9D43-E4D36DD446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916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9F6B83-9FBA-4891-87A7-40F6EFB5F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CBD59C-551A-4991-AC5E-6F10A49D7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3A19883-7282-4B60-9CAC-E24429AB1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0F4F818-031D-4E3D-89D9-A367F08D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18D5-4296-4AD3-ACD5-E823A74F6CDE}" type="datetimeFigureOut">
              <a:rPr lang="ko-KR" altLang="en-US" smtClean="0"/>
              <a:t>2022-09-05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8B0CACD-5DC4-48A3-A8A1-DF79ED8F9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49052E7-DE64-4E8D-875E-F19CA8C30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6455-7CEC-4A20-9D43-E4D36DD446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5743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FE6380-40AB-4AE1-9E9A-2E212135D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7446CD5-166D-4B0C-AAE6-C86BB1B23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89BF7DE-6F38-461E-B0E8-913DFC01F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91439B4-CBD6-4154-A84C-A5C4B5017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18D5-4296-4AD3-ACD5-E823A74F6CDE}" type="datetimeFigureOut">
              <a:rPr lang="ko-KR" altLang="en-US" smtClean="0"/>
              <a:t>2022-09-05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DAF569B-7EE0-4916-BE54-1A4F7A102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2458498-3C37-4729-9AFA-18B2B0A8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56455-7CEC-4A20-9D43-E4D36DD446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343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407B0E8-A5F5-47E6-BDEB-4221B862F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C8FE33E-19F6-4EAD-8A78-0D24277FA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326D99-302D-4D0E-A7A1-4B0B9B167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918D5-4296-4AD3-ACD5-E823A74F6CDE}" type="datetimeFigureOut">
              <a:rPr lang="ko-KR" altLang="en-US" smtClean="0"/>
              <a:t>2022-09-05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26BC2AC-1A8B-432B-BC10-6F37A995F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E79965-E6C6-4103-8FBD-CF104B102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56455-7CEC-4A20-9D43-E4D36DD446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84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9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2F9368-1F6D-4D9F-94D2-DA5623FC3003}"/>
              </a:ext>
            </a:extLst>
          </p:cNvPr>
          <p:cNvSpPr txBox="1"/>
          <p:nvPr/>
        </p:nvSpPr>
        <p:spPr>
          <a:xfrm>
            <a:off x="2045918" y="2588009"/>
            <a:ext cx="8100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lang="ko-KR" altLang="en-US" sz="4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주차</a:t>
            </a:r>
            <a:r>
              <a:rPr lang="en-US" altLang="ko-KR" sz="4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_</a:t>
            </a:r>
            <a:r>
              <a:rPr lang="ko-KR" altLang="en-US" sz="4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교과목 </a:t>
            </a:r>
            <a:r>
              <a:rPr lang="en-US" altLang="ko-KR" sz="40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O/T</a:t>
            </a:r>
            <a:endParaRPr lang="ko-KR" altLang="en-US" sz="400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9898485E-8684-4930-B160-E03D78624CEC}"/>
              </a:ext>
            </a:extLst>
          </p:cNvPr>
          <p:cNvCxnSpPr/>
          <p:nvPr/>
        </p:nvCxnSpPr>
        <p:spPr>
          <a:xfrm>
            <a:off x="2668044" y="3429000"/>
            <a:ext cx="663879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33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5"/>
    </mc:Choice>
    <mc:Fallback xmlns="">
      <p:transition spd="slow" advTm="758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762" y="394507"/>
            <a:ext cx="7943583" cy="618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42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152" y="488285"/>
            <a:ext cx="7716773" cy="592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83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260" y="453389"/>
            <a:ext cx="8554555" cy="603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46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2060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2. </a:t>
            </a:r>
            <a:r>
              <a:rPr lang="ko-KR" altLang="en-US" dirty="0" smtClean="0">
                <a:solidFill>
                  <a:srgbClr val="002060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직업관과 직업윤리</a:t>
            </a:r>
            <a:endParaRPr lang="ko-KR" altLang="en-US" dirty="0">
              <a:solidFill>
                <a:srgbClr val="002060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(1) </a:t>
            </a: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직업의 의미</a:t>
            </a:r>
            <a:endParaRPr lang="en-US" altLang="ko-KR" sz="3200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(2) </a:t>
            </a: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우리나라 직업관</a:t>
            </a:r>
            <a:endParaRPr lang="en-US" altLang="ko-KR" sz="3200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(3) </a:t>
            </a: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직업윤리란</a:t>
            </a:r>
            <a:r>
              <a:rPr lang="en-US" altLang="ko-KR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(4) </a:t>
            </a: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직업윤리의 의미</a:t>
            </a:r>
            <a:endParaRPr lang="en-US" altLang="ko-KR" sz="3200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(5) </a:t>
            </a: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직업윤리 덕목</a:t>
            </a:r>
            <a:endParaRPr lang="en-US" altLang="ko-KR" sz="3200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6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2060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(1) </a:t>
            </a:r>
            <a:r>
              <a:rPr lang="ko-KR" altLang="en-US" dirty="0" smtClean="0">
                <a:solidFill>
                  <a:srgbClr val="002060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직업의 의미</a:t>
            </a:r>
            <a:endParaRPr lang="ko-KR" altLang="en-US" dirty="0">
              <a:solidFill>
                <a:srgbClr val="002060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직업은 </a:t>
            </a:r>
            <a:r>
              <a:rPr lang="ko-KR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경제적 보상</a:t>
            </a: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을 받는 일</a:t>
            </a:r>
            <a:endParaRPr lang="en-US" altLang="ko-KR" sz="3200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직업은 </a:t>
            </a:r>
            <a:r>
              <a:rPr lang="ko-KR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계속적으로 수행</a:t>
            </a: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하는 일</a:t>
            </a:r>
            <a:endParaRPr lang="en-US" altLang="ko-KR" sz="3200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직업은 </a:t>
            </a:r>
            <a:r>
              <a:rPr lang="ko-KR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사회적으로 효용성</a:t>
            </a: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 있는 일</a:t>
            </a:r>
            <a:endParaRPr lang="en-US" altLang="ko-KR" sz="3200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직업은 </a:t>
            </a:r>
            <a:r>
              <a:rPr lang="ko-KR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자기의 의사에 따라 </a:t>
            </a: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하는 일</a:t>
            </a:r>
            <a:endParaRPr lang="en-US" altLang="ko-KR" sz="3200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직업은 </a:t>
            </a:r>
            <a:r>
              <a:rPr lang="ko-KR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노력이 소용</a:t>
            </a: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되는 일</a:t>
            </a:r>
            <a:endParaRPr lang="en-US" altLang="ko-KR" sz="3200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8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2060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(2) </a:t>
            </a:r>
            <a:r>
              <a:rPr lang="ko-KR" altLang="en-US" dirty="0" smtClean="0">
                <a:solidFill>
                  <a:srgbClr val="002060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우리나라의 직업관</a:t>
            </a:r>
            <a:endParaRPr lang="ko-KR" altLang="en-US" dirty="0">
              <a:solidFill>
                <a:srgbClr val="002060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‘</a:t>
            </a:r>
            <a:r>
              <a:rPr lang="ko-KR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입신양명</a:t>
            </a:r>
            <a:r>
              <a:rPr lang="en-US" altLang="ko-K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’</a:t>
            </a:r>
            <a:r>
              <a:rPr lang="ko-KR" altLang="en-US" sz="36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이나</a:t>
            </a:r>
            <a:r>
              <a:rPr lang="en-US" altLang="ko-KR" sz="36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 </a:t>
            </a:r>
            <a:r>
              <a:rPr lang="en-US" altLang="ko-K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‘</a:t>
            </a:r>
            <a:r>
              <a:rPr lang="ko-KR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출세</a:t>
            </a:r>
            <a:r>
              <a:rPr lang="en-US" altLang="ko-K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’</a:t>
            </a:r>
            <a:r>
              <a:rPr lang="ko-KR" altLang="en-US" sz="36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라는 인식 때문에</a:t>
            </a:r>
            <a:endParaRPr lang="en-US" altLang="ko-KR" sz="3600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 </a:t>
            </a:r>
            <a:r>
              <a:rPr lang="en-US" altLang="ko-KR" sz="36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-&gt; </a:t>
            </a:r>
            <a:r>
              <a:rPr lang="ko-KR" altLang="en-US" sz="36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과정이나 절차보다는 </a:t>
            </a:r>
            <a:r>
              <a:rPr lang="ko-KR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결과 중시</a:t>
            </a:r>
            <a:endParaRPr lang="en-US" altLang="ko-KR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직업을 </a:t>
            </a:r>
            <a:r>
              <a:rPr lang="ko-KR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부의 축척</a:t>
            </a:r>
            <a:r>
              <a:rPr lang="en-US" altLang="ko-K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, </a:t>
            </a:r>
            <a:r>
              <a:rPr lang="ko-KR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권력을 획득하는 수단</a:t>
            </a:r>
            <a:r>
              <a:rPr lang="ko-KR" altLang="en-US" sz="36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으로 인식</a:t>
            </a:r>
            <a:endParaRPr lang="en-US" altLang="ko-KR" sz="3600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7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2060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(3) </a:t>
            </a:r>
            <a:r>
              <a:rPr lang="ko-KR" altLang="en-US" dirty="0" smtClean="0">
                <a:solidFill>
                  <a:srgbClr val="002060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직업윤리란</a:t>
            </a:r>
            <a:r>
              <a:rPr lang="en-US" altLang="ko-KR" dirty="0" smtClean="0">
                <a:solidFill>
                  <a:srgbClr val="002060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?</a:t>
            </a:r>
            <a:endParaRPr lang="ko-KR" altLang="en-US" dirty="0">
              <a:solidFill>
                <a:srgbClr val="002060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우리의 직업 활동은 수많은 사람들과 관계를 맺고 상호작용을 하기때문에</a:t>
            </a:r>
            <a:r>
              <a:rPr lang="en-US" altLang="ko-KR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,</a:t>
            </a: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 사람과 사람 사이에 지켜야 할 윤리적 규범을 따라야 한다</a:t>
            </a:r>
            <a:endParaRPr lang="en-US" altLang="ko-KR" sz="3200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 왜냐하면 </a:t>
            </a:r>
            <a:r>
              <a:rPr lang="en-US" altLang="ko-K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‘</a:t>
            </a:r>
            <a:r>
              <a:rPr lang="ko-KR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윤리</a:t>
            </a:r>
            <a:r>
              <a:rPr lang="en-US" altLang="ko-K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’</a:t>
            </a:r>
            <a:r>
              <a:rPr lang="ko-KR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는 사람과 사람의 관계에서 우리가 마땅히 지켜야 할 사회적 규범이기 때문</a:t>
            </a:r>
            <a:endParaRPr lang="en-US" altLang="ko-KR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2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2060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(4) </a:t>
            </a:r>
            <a:r>
              <a:rPr lang="ko-KR" altLang="en-US" dirty="0" smtClean="0">
                <a:solidFill>
                  <a:srgbClr val="002060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직업윤리의 의미</a:t>
            </a:r>
            <a:endParaRPr lang="ko-KR" altLang="en-US" dirty="0">
              <a:solidFill>
                <a:srgbClr val="002060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200" y="1529542"/>
            <a:ext cx="10515600" cy="464742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직업에 종사하는 과정에서 요구되는 특수한 윤리규범을 뜻한다</a:t>
            </a:r>
            <a:endParaRPr lang="en-US" altLang="ko-KR" sz="3200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개인윤리를 바탕으로 성립되며</a:t>
            </a:r>
            <a:r>
              <a:rPr lang="en-US" altLang="ko-KR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, </a:t>
            </a: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경우에 따라 </a:t>
            </a:r>
            <a:r>
              <a:rPr lang="en-US" altLang="ko-KR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‘</a:t>
            </a: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직업윤리</a:t>
            </a:r>
            <a:r>
              <a:rPr lang="en-US" altLang="ko-KR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’</a:t>
            </a: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와 </a:t>
            </a:r>
            <a:r>
              <a:rPr lang="en-US" altLang="ko-KR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‘</a:t>
            </a: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개인윤리</a:t>
            </a:r>
            <a:r>
              <a:rPr lang="en-US" altLang="ko-KR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’</a:t>
            </a: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는 충돌될 수도 있다</a:t>
            </a:r>
            <a:endParaRPr lang="en-US" altLang="ko-KR" sz="3200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직업윤리는 사회전체의 질서와 안정</a:t>
            </a:r>
            <a:r>
              <a:rPr lang="en-US" altLang="ko-KR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, </a:t>
            </a: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발전에 중요한 역할을 한다</a:t>
            </a:r>
            <a:endParaRPr lang="en-US" altLang="ko-KR" sz="3200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2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2060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(5) </a:t>
            </a:r>
            <a:r>
              <a:rPr lang="ko-KR" altLang="en-US" dirty="0" smtClean="0">
                <a:solidFill>
                  <a:srgbClr val="002060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직업윤리 덕목</a:t>
            </a:r>
            <a:endParaRPr lang="ko-KR" altLang="en-US" dirty="0">
              <a:solidFill>
                <a:srgbClr val="002060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소명의식</a:t>
            </a:r>
            <a:r>
              <a:rPr lang="en-US" altLang="ko-KR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: </a:t>
            </a:r>
            <a:r>
              <a:rPr lang="ko-KR" altLang="en-US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자신이 맡은 일은 </a:t>
            </a:r>
            <a:r>
              <a:rPr lang="ko-KR" altLang="en-US" dirty="0" smtClean="0">
                <a:solidFill>
                  <a:srgbClr val="F56F6C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하늘에 의해 맡겨진 일</a:t>
            </a:r>
            <a:r>
              <a:rPr lang="ko-KR" altLang="en-US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이라고 생각하는 태도 </a:t>
            </a:r>
            <a:endParaRPr lang="en-US" altLang="ko-KR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천직의식</a:t>
            </a:r>
            <a:r>
              <a:rPr lang="en-US" altLang="ko-KR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: </a:t>
            </a:r>
            <a:r>
              <a:rPr lang="ko-KR" altLang="en-US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자신의 일이 </a:t>
            </a:r>
            <a:r>
              <a:rPr lang="ko-KR" altLang="en-US" dirty="0" smtClean="0">
                <a:solidFill>
                  <a:srgbClr val="F56F6C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자신의 능력과 적성에 꼭 맞는다 </a:t>
            </a:r>
            <a:r>
              <a:rPr lang="ko-KR" altLang="en-US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여기고 열성을 가지고 성실히 임하는 태도</a:t>
            </a:r>
            <a:endParaRPr lang="en-US" altLang="ko-KR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직분의식</a:t>
            </a:r>
            <a:r>
              <a:rPr lang="en-US" altLang="ko-KR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: </a:t>
            </a:r>
            <a:r>
              <a:rPr lang="ko-KR" altLang="en-US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자신이 하고 있는 일이 </a:t>
            </a:r>
            <a:r>
              <a:rPr lang="ko-KR" altLang="en-US" dirty="0" smtClean="0">
                <a:solidFill>
                  <a:srgbClr val="F56F6C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사회나 기업을 위해 중요한 역할</a:t>
            </a:r>
            <a:r>
              <a:rPr lang="ko-KR" altLang="en-US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을 하고 있다고 믿고 자신의 활동을 수행하는 태도</a:t>
            </a:r>
            <a:endParaRPr lang="en-US" altLang="ko-KR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6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ADE903-8F74-47C8-A823-1929F3DB1722}"/>
              </a:ext>
            </a:extLst>
          </p:cNvPr>
          <p:cNvSpPr txBox="1"/>
          <p:nvPr/>
        </p:nvSpPr>
        <p:spPr>
          <a:xfrm>
            <a:off x="689956" y="1689270"/>
            <a:ext cx="2243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000" dirty="0" smtClean="0">
                <a:solidFill>
                  <a:srgbClr val="FE43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학습목표</a:t>
            </a:r>
            <a:endParaRPr lang="ko-KR" altLang="en-US" sz="4000" dirty="0">
              <a:solidFill>
                <a:srgbClr val="FE43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FF83D45-FE56-4922-9122-B6CB0F4AD02E}"/>
              </a:ext>
            </a:extLst>
          </p:cNvPr>
          <p:cNvCxnSpPr>
            <a:cxnSpLocks/>
          </p:cNvCxnSpPr>
          <p:nvPr/>
        </p:nvCxnSpPr>
        <p:spPr>
          <a:xfrm flipV="1">
            <a:off x="3369084" y="855226"/>
            <a:ext cx="0" cy="4358640"/>
          </a:xfrm>
          <a:prstGeom prst="line">
            <a:avLst/>
          </a:prstGeom>
          <a:ln w="38100">
            <a:solidFill>
              <a:srgbClr val="1959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651B704-B3C1-4E04-9C17-C94C3FBB7974}"/>
              </a:ext>
            </a:extLst>
          </p:cNvPr>
          <p:cNvSpPr txBox="1"/>
          <p:nvPr/>
        </p:nvSpPr>
        <p:spPr>
          <a:xfrm>
            <a:off x="3690851" y="2366566"/>
            <a:ext cx="710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19596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2400" dirty="0" smtClean="0">
                <a:solidFill>
                  <a:srgbClr val="19596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학생이력관리시스템 활용방법에 대해 알아본다</a:t>
            </a:r>
            <a:endParaRPr lang="ko-KR" altLang="en-US" sz="2400" dirty="0">
              <a:solidFill>
                <a:srgbClr val="195962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51B704-B3C1-4E04-9C17-C94C3FBB7974}"/>
              </a:ext>
            </a:extLst>
          </p:cNvPr>
          <p:cNvSpPr txBox="1"/>
          <p:nvPr/>
        </p:nvSpPr>
        <p:spPr>
          <a:xfrm>
            <a:off x="3690851" y="3075913"/>
            <a:ext cx="5965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19596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sz="2400" dirty="0" smtClean="0">
                <a:solidFill>
                  <a:srgbClr val="19596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직업관과 직업윤리에 대해 알아본다</a:t>
            </a:r>
            <a:endParaRPr lang="ko-KR" altLang="en-US" sz="2400" dirty="0">
              <a:solidFill>
                <a:srgbClr val="195962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90851" y="1689270"/>
            <a:ext cx="7365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19596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2400" dirty="0" smtClean="0">
                <a:solidFill>
                  <a:srgbClr val="19596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본 교과목의 강의 내용 및 진행방식을 숙지한다</a:t>
            </a:r>
            <a:endParaRPr lang="ko-KR" altLang="en-US" sz="2400" dirty="0">
              <a:solidFill>
                <a:srgbClr val="195962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690852" y="3834537"/>
            <a:ext cx="5062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19596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4. </a:t>
            </a:r>
            <a:r>
              <a:rPr lang="ko-KR" altLang="en-US" sz="2400" dirty="0" smtClean="0">
                <a:solidFill>
                  <a:srgbClr val="195962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취업준비방법에 대해 알아본다</a:t>
            </a:r>
            <a:endParaRPr lang="ko-KR" altLang="en-US" sz="2400" dirty="0">
              <a:solidFill>
                <a:srgbClr val="195962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468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7"/>
    </mc:Choice>
    <mc:Fallback xmlns="">
      <p:transition spd="slow" advTm="620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2060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(5) </a:t>
            </a:r>
            <a:r>
              <a:rPr lang="ko-KR" altLang="en-US" dirty="0" smtClean="0">
                <a:solidFill>
                  <a:srgbClr val="002060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직업윤리 덕목</a:t>
            </a:r>
            <a:endParaRPr lang="ko-KR" altLang="en-US" dirty="0">
              <a:solidFill>
                <a:srgbClr val="002060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책임의식</a:t>
            </a:r>
            <a:r>
              <a:rPr lang="en-US" altLang="ko-KR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: </a:t>
            </a:r>
            <a:r>
              <a:rPr lang="ko-KR" altLang="en-US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직업에 대한 </a:t>
            </a:r>
            <a:r>
              <a:rPr lang="ko-KR" altLang="en-US" dirty="0" smtClean="0">
                <a:solidFill>
                  <a:srgbClr val="F56F6C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사회적 역할과 책무를 충실히 수행하고 책임</a:t>
            </a:r>
            <a:r>
              <a:rPr lang="ko-KR" altLang="en-US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을 다하는 태도</a:t>
            </a:r>
            <a:endParaRPr lang="en-US" altLang="ko-KR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전문가의식</a:t>
            </a:r>
            <a:r>
              <a:rPr lang="en-US" altLang="ko-KR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: </a:t>
            </a:r>
            <a:r>
              <a:rPr lang="ko-KR" altLang="en-US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자신의 일이 누구나 할 수 있는 일이 아니라 </a:t>
            </a:r>
            <a:r>
              <a:rPr lang="ko-KR" altLang="en-US" dirty="0" smtClean="0">
                <a:solidFill>
                  <a:srgbClr val="F56F6C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해당분야의 지식과 교육을 바탕으로 성실히 수행해야만 가능한 것</a:t>
            </a:r>
            <a:r>
              <a:rPr lang="ko-KR" altLang="en-US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이라 믿고 수행하는 태도</a:t>
            </a:r>
            <a:endParaRPr lang="en-US" altLang="ko-KR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봉사의식</a:t>
            </a:r>
            <a:r>
              <a:rPr lang="en-US" altLang="ko-KR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: </a:t>
            </a:r>
            <a:r>
              <a:rPr lang="ko-KR" altLang="en-US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직업활동을 통해 </a:t>
            </a:r>
            <a:r>
              <a:rPr lang="ko-KR" altLang="en-US" dirty="0" smtClean="0">
                <a:solidFill>
                  <a:srgbClr val="F56F6C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다른 사람과 공동체에 대하여 봉사</a:t>
            </a:r>
            <a:r>
              <a:rPr lang="ko-KR" altLang="en-US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하는 정신을 갖추고 실천하는 태도</a:t>
            </a:r>
            <a:endParaRPr lang="en-US" altLang="ko-KR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2060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3. </a:t>
            </a:r>
            <a:r>
              <a:rPr lang="ko-KR" altLang="en-US" dirty="0" smtClean="0">
                <a:solidFill>
                  <a:srgbClr val="002060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취업준비 방법</a:t>
            </a:r>
            <a:endParaRPr lang="ko-KR" altLang="en-US" dirty="0">
              <a:solidFill>
                <a:srgbClr val="002060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타원 6"/>
          <p:cNvSpPr/>
          <p:nvPr/>
        </p:nvSpPr>
        <p:spPr>
          <a:xfrm>
            <a:off x="1338349" y="2784764"/>
            <a:ext cx="2152996" cy="208649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구인정보</a:t>
            </a:r>
            <a:endParaRPr lang="en-US" altLang="ko-KR" sz="20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 algn="ctr"/>
            <a:r>
              <a:rPr lang="ko-KR" altLang="en-US" sz="20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수집</a:t>
            </a:r>
            <a:endParaRPr lang="ko-KR" altLang="en-US" sz="2000" dirty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4825162" y="2727960"/>
            <a:ext cx="2152996" cy="20864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계획적인</a:t>
            </a:r>
            <a:endParaRPr lang="en-US" altLang="ko-KR" sz="20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 algn="ctr"/>
            <a:r>
              <a:rPr lang="ko-KR" altLang="en-US" sz="20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입사 준비</a:t>
            </a:r>
            <a:endParaRPr lang="ko-KR" altLang="en-US" sz="2000" dirty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8311976" y="2727960"/>
            <a:ext cx="2152996" cy="208649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입사지원서</a:t>
            </a:r>
            <a:endParaRPr lang="en-US" altLang="ko-KR" sz="2000" dirty="0" smtClean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 algn="ctr"/>
            <a:r>
              <a:rPr lang="ko-KR" altLang="en-US" sz="2000" dirty="0" smtClean="0"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사전 접수</a:t>
            </a:r>
            <a:endParaRPr lang="ko-KR" altLang="en-US" sz="2000" dirty="0"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3632662" y="3616036"/>
            <a:ext cx="931025" cy="565266"/>
          </a:xfrm>
          <a:prstGeom prst="rightArrow">
            <a:avLst/>
          </a:prstGeom>
          <a:solidFill>
            <a:srgbClr val="F9CDAD"/>
          </a:solidFill>
          <a:ln>
            <a:solidFill>
              <a:srgbClr val="F9CD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538" y="3526233"/>
            <a:ext cx="951058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7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2060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(1) </a:t>
            </a:r>
            <a:r>
              <a:rPr lang="ko-KR" altLang="en-US" dirty="0" smtClean="0">
                <a:solidFill>
                  <a:srgbClr val="002060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구인정보수집</a:t>
            </a:r>
            <a:endParaRPr lang="ko-KR" altLang="en-US" dirty="0">
              <a:solidFill>
                <a:srgbClr val="002060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200" y="1571106"/>
            <a:ext cx="10515600" cy="46058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dirty="0" smtClean="0">
                <a:solidFill>
                  <a:srgbClr val="F56F6C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항상 구인 정보에 관심</a:t>
            </a: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을 가져야 한다 </a:t>
            </a:r>
            <a:r>
              <a:rPr lang="en-US" altLang="ko-KR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-&gt; </a:t>
            </a: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주기적으로 취업관련 사이트에 들어가서 확인</a:t>
            </a:r>
            <a:endParaRPr lang="en-US" altLang="ko-KR" sz="3200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가장 쉽고 정확한 정보</a:t>
            </a:r>
            <a:r>
              <a:rPr lang="en-US" altLang="ko-KR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-&gt; </a:t>
            </a: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취업 포털사이트</a:t>
            </a:r>
            <a:endParaRPr lang="en-US" altLang="ko-KR" sz="3200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학생취업처</a:t>
            </a:r>
            <a:r>
              <a:rPr lang="en-US" altLang="ko-KR" sz="3200" dirty="0" smtClean="0">
                <a:solidFill>
                  <a:srgbClr val="F56F6C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(</a:t>
            </a:r>
            <a:r>
              <a:rPr lang="ko-KR" altLang="en-US" sz="3200" dirty="0" smtClean="0">
                <a:solidFill>
                  <a:srgbClr val="F56F6C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대학일자리센터</a:t>
            </a:r>
            <a:r>
              <a:rPr lang="en-US" altLang="ko-KR" sz="3200" dirty="0" smtClean="0">
                <a:solidFill>
                  <a:srgbClr val="F56F6C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)</a:t>
            </a:r>
            <a:r>
              <a:rPr lang="ko-KR" altLang="en-US" sz="3200" dirty="0" smtClean="0">
                <a:solidFill>
                  <a:srgbClr val="F56F6C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부서를 자주 방문</a:t>
            </a:r>
            <a:endParaRPr lang="en-US" altLang="ko-KR" sz="3200" dirty="0" smtClean="0">
              <a:solidFill>
                <a:srgbClr val="F56F6C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중견</a:t>
            </a:r>
            <a:r>
              <a:rPr lang="en-US" altLang="ko-KR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.</a:t>
            </a: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중소기업들은 공개채용 외에도 </a:t>
            </a:r>
            <a:r>
              <a:rPr lang="en-US" altLang="ko-KR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-&gt; </a:t>
            </a:r>
            <a:r>
              <a:rPr lang="ko-KR" altLang="en-US" sz="3200" dirty="0" smtClean="0">
                <a:solidFill>
                  <a:srgbClr val="F56F6C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추천</a:t>
            </a:r>
            <a:r>
              <a:rPr lang="en-US" altLang="ko-KR" sz="3200" dirty="0" smtClean="0">
                <a:solidFill>
                  <a:srgbClr val="F56F6C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,</a:t>
            </a:r>
            <a:r>
              <a:rPr lang="ko-KR" altLang="en-US" sz="3200" dirty="0" smtClean="0">
                <a:solidFill>
                  <a:srgbClr val="F56F6C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 특채 실시</a:t>
            </a:r>
            <a:endParaRPr lang="en-US" altLang="ko-KR" sz="3200" dirty="0" smtClean="0">
              <a:solidFill>
                <a:srgbClr val="F56F6C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05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2060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(2) </a:t>
            </a:r>
            <a:r>
              <a:rPr lang="ko-KR" altLang="en-US" dirty="0" smtClean="0">
                <a:solidFill>
                  <a:srgbClr val="002060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계획적인 입사 준비</a:t>
            </a:r>
            <a:endParaRPr lang="ko-KR" altLang="en-US" dirty="0">
              <a:solidFill>
                <a:srgbClr val="002060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정보를 효율적으로 관리</a:t>
            </a:r>
            <a:r>
              <a:rPr lang="en-US" altLang="ko-KR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, </a:t>
            </a:r>
            <a:r>
              <a:rPr lang="ko-KR" altLang="en-US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활용할 수 있는 방법 </a:t>
            </a:r>
            <a:r>
              <a:rPr lang="en-US" altLang="ko-KR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-&gt; </a:t>
            </a:r>
            <a:r>
              <a:rPr lang="ko-KR" alt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취업노트</a:t>
            </a:r>
            <a:endParaRPr lang="en-US" altLang="ko-KR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전반적인 사항</a:t>
            </a:r>
            <a:r>
              <a:rPr lang="en-US" altLang="ko-KR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: </a:t>
            </a:r>
            <a:r>
              <a:rPr lang="ko-KR" altLang="en-US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희망업종의 최근 동향이나 이슈</a:t>
            </a:r>
            <a:r>
              <a:rPr lang="en-US" altLang="ko-KR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, </a:t>
            </a:r>
            <a:r>
              <a:rPr lang="ko-KR" altLang="en-US" dirty="0" err="1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장래전망</a:t>
            </a:r>
            <a:r>
              <a:rPr lang="en-US" altLang="ko-KR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, </a:t>
            </a:r>
            <a:r>
              <a:rPr lang="ko-KR" altLang="en-US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구조조정 추세와 함께 </a:t>
            </a:r>
            <a:r>
              <a:rPr lang="ko-KR" altLang="en-US" dirty="0" err="1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희망기업의</a:t>
            </a:r>
            <a:r>
              <a:rPr lang="ko-KR" altLang="en-US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 </a:t>
            </a:r>
            <a:r>
              <a:rPr lang="ko-KR" altLang="en-US" dirty="0" err="1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설립년도</a:t>
            </a:r>
            <a:r>
              <a:rPr lang="en-US" altLang="ko-KR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, </a:t>
            </a:r>
            <a:r>
              <a:rPr lang="ko-KR" altLang="en-US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연혁</a:t>
            </a:r>
            <a:r>
              <a:rPr lang="en-US" altLang="ko-KR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, </a:t>
            </a:r>
            <a:r>
              <a:rPr lang="ko-KR" altLang="en-US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사업내용</a:t>
            </a:r>
            <a:r>
              <a:rPr lang="en-US" altLang="ko-KR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, </a:t>
            </a:r>
            <a:r>
              <a:rPr lang="ko-KR" altLang="en-US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사업전망</a:t>
            </a:r>
            <a:r>
              <a:rPr lang="en-US" altLang="ko-KR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, </a:t>
            </a:r>
            <a:r>
              <a:rPr lang="ko-KR" altLang="en-US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사원수</a:t>
            </a:r>
            <a:r>
              <a:rPr lang="en-US" altLang="ko-KR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, </a:t>
            </a:r>
            <a:r>
              <a:rPr lang="ko-KR" altLang="en-US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경영철학</a:t>
            </a:r>
            <a:endParaRPr lang="en-US" altLang="ko-KR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채용정보</a:t>
            </a:r>
            <a:r>
              <a:rPr lang="en-US" altLang="ko-KR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: </a:t>
            </a:r>
            <a:r>
              <a:rPr lang="ko-KR" altLang="en-US" dirty="0" err="1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채용시기</a:t>
            </a:r>
            <a:r>
              <a:rPr lang="en-US" altLang="ko-KR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, </a:t>
            </a:r>
            <a:r>
              <a:rPr lang="ko-KR" altLang="en-US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응시자격</a:t>
            </a:r>
            <a:r>
              <a:rPr lang="en-US" altLang="ko-KR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, </a:t>
            </a:r>
            <a:r>
              <a:rPr lang="ko-KR" altLang="en-US" dirty="0" err="1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우대사항</a:t>
            </a:r>
            <a:r>
              <a:rPr lang="en-US" altLang="ko-KR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, </a:t>
            </a:r>
            <a:r>
              <a:rPr lang="ko-KR" altLang="en-US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전형방법</a:t>
            </a:r>
            <a:r>
              <a:rPr lang="en-US" altLang="ko-KR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, </a:t>
            </a:r>
            <a:r>
              <a:rPr lang="ko-KR" altLang="en-US" dirty="0" err="1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면접정보</a:t>
            </a:r>
            <a:r>
              <a:rPr lang="en-US" altLang="ko-KR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, </a:t>
            </a:r>
            <a:r>
              <a:rPr lang="ko-KR" altLang="en-US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인재상</a:t>
            </a:r>
            <a:endParaRPr lang="en-US" altLang="ko-KR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2060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(2) </a:t>
            </a:r>
            <a:r>
              <a:rPr lang="ko-KR" altLang="en-US" dirty="0" smtClean="0">
                <a:solidFill>
                  <a:srgbClr val="002060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계획적인 입사 준비</a:t>
            </a:r>
            <a:endParaRPr lang="ko-KR" altLang="en-US" dirty="0">
              <a:solidFill>
                <a:srgbClr val="002060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지원한 동기</a:t>
            </a:r>
            <a:r>
              <a:rPr lang="en-US" altLang="ko-KR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, </a:t>
            </a: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간략한 자기소개</a:t>
            </a:r>
            <a:r>
              <a:rPr lang="en-US" altLang="ko-KR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, </a:t>
            </a: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생활신조</a:t>
            </a:r>
            <a:r>
              <a:rPr lang="en-US" altLang="ko-KR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, </a:t>
            </a: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입사 후 근무 </a:t>
            </a:r>
            <a:r>
              <a:rPr lang="ko-KR" altLang="en-US" sz="3200" dirty="0" err="1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희망부서</a:t>
            </a: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 및 담당업무 </a:t>
            </a:r>
            <a:r>
              <a:rPr lang="en-US" altLang="ko-KR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-&gt; </a:t>
            </a: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정리해서 면접 때에 유용한 자료로 활용</a:t>
            </a:r>
            <a:endParaRPr lang="en-US" altLang="ko-KR" sz="3200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또한 기업에서 원하는 </a:t>
            </a:r>
            <a:r>
              <a:rPr lang="ko-KR" altLang="en-US" sz="3200" dirty="0" err="1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어학종류와</a:t>
            </a: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 점수</a:t>
            </a:r>
            <a:r>
              <a:rPr lang="en-US" altLang="ko-KR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, </a:t>
            </a: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관련 경력 등을 체크해보면서 부족한 부분을 채워나가는 기회</a:t>
            </a:r>
            <a:endParaRPr lang="en-US" altLang="ko-KR" sz="3200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3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2060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(3) </a:t>
            </a:r>
            <a:r>
              <a:rPr lang="ko-KR" altLang="en-US" dirty="0" smtClean="0">
                <a:solidFill>
                  <a:srgbClr val="002060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입사지원서 사전 접수</a:t>
            </a:r>
            <a:endParaRPr lang="ko-KR" altLang="en-US" dirty="0">
              <a:solidFill>
                <a:srgbClr val="002060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200" y="1620982"/>
            <a:ext cx="10515600" cy="455598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우리나라에서는 아직 채용공고를 통해 구인</a:t>
            </a:r>
            <a:r>
              <a:rPr lang="en-US" altLang="ko-KR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,</a:t>
            </a: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구직</a:t>
            </a:r>
            <a:endParaRPr lang="en-US" altLang="ko-KR" sz="3200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200" dirty="0" smtClean="0">
                <a:solidFill>
                  <a:srgbClr val="F56F6C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외국계 기업의 경우</a:t>
            </a:r>
            <a:r>
              <a:rPr lang="en-US" altLang="ko-KR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-&gt; </a:t>
            </a: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사전에 입사지원서를 상시로 받고</a:t>
            </a:r>
            <a:r>
              <a:rPr lang="en-US" altLang="ko-KR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, </a:t>
            </a: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결원이 발생하면 이를 활용하는 </a:t>
            </a:r>
            <a:r>
              <a:rPr lang="ko-KR" altLang="en-US" sz="3200" dirty="0" smtClean="0">
                <a:solidFill>
                  <a:srgbClr val="F56F6C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수시 소수 채용</a:t>
            </a: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이 진행되는 경우가 많다</a:t>
            </a:r>
            <a:endParaRPr lang="en-US" altLang="ko-KR" sz="3200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200" dirty="0" err="1" smtClean="0">
                <a:solidFill>
                  <a:srgbClr val="F56F6C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잡코리아</a:t>
            </a:r>
            <a:r>
              <a:rPr lang="en-US" altLang="ko-KR" sz="3200" dirty="0" smtClean="0">
                <a:solidFill>
                  <a:srgbClr val="F56F6C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, </a:t>
            </a:r>
            <a:r>
              <a:rPr lang="ko-KR" altLang="en-US" sz="3200" dirty="0" smtClean="0">
                <a:solidFill>
                  <a:srgbClr val="F56F6C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사람인 </a:t>
            </a:r>
            <a:r>
              <a:rPr lang="ko-KR" altLang="en-US" sz="3200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등 채용 사이트에 이력서 등록 서비스를 활용</a:t>
            </a:r>
            <a:endParaRPr lang="en-US" altLang="ko-KR" sz="3200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632068" y="182881"/>
            <a:ext cx="7538209" cy="789709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solidFill>
                  <a:schemeClr val="accent5">
                    <a:lumMod val="5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❚</a:t>
            </a:r>
            <a:r>
              <a:rPr lang="ko-KR" alt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주차별</a:t>
            </a:r>
            <a:r>
              <a:rPr lang="ko-KR" altLang="en-US" sz="4000" b="1" dirty="0" smtClean="0">
                <a:solidFill>
                  <a:schemeClr val="accent5">
                    <a:lumMod val="5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accent5">
                    <a:lumMod val="5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수업 </a:t>
            </a:r>
            <a:r>
              <a:rPr lang="ko-KR" altLang="en-US" sz="4000" b="1" dirty="0" smtClean="0">
                <a:solidFill>
                  <a:schemeClr val="accent5">
                    <a:lumMod val="5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계획 </a:t>
            </a:r>
            <a:r>
              <a:rPr lang="en-US" altLang="ko-KR" sz="4000" b="1" dirty="0" smtClean="0">
                <a:solidFill>
                  <a:schemeClr val="accent5">
                    <a:lumMod val="5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(1~7</a:t>
            </a:r>
            <a:r>
              <a:rPr lang="ko-KR" altLang="en-US" sz="4000" b="1" dirty="0" smtClean="0">
                <a:solidFill>
                  <a:schemeClr val="accent5">
                    <a:lumMod val="5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주차</a:t>
            </a:r>
            <a:r>
              <a:rPr lang="en-US" altLang="ko-KR" sz="4000" b="1" dirty="0" smtClean="0">
                <a:solidFill>
                  <a:schemeClr val="accent5">
                    <a:lumMod val="5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</a:t>
            </a:r>
            <a:r>
              <a:rPr lang="ko-KR" altLang="en-US" sz="4000" b="1" dirty="0" smtClean="0">
                <a:solidFill>
                  <a:schemeClr val="accent5">
                    <a:lumMod val="5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endParaRPr lang="ko-KR" altLang="en-US" sz="4000" b="1" dirty="0">
              <a:solidFill>
                <a:schemeClr val="accent5">
                  <a:lumMod val="50000"/>
                </a:schemeClr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161932"/>
              </p:ext>
            </p:extLst>
          </p:nvPr>
        </p:nvGraphicFramePr>
        <p:xfrm>
          <a:off x="1632067" y="1107033"/>
          <a:ext cx="8902930" cy="5300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893">
                  <a:extLst>
                    <a:ext uri="{9D8B030D-6E8A-4147-A177-3AD203B41FA5}">
                      <a16:colId xmlns:a16="http://schemas.microsoft.com/office/drawing/2014/main" val="275190300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083153256"/>
                    </a:ext>
                  </a:extLst>
                </a:gridCol>
                <a:gridCol w="3358342">
                  <a:extLst>
                    <a:ext uri="{9D8B030D-6E8A-4147-A177-3AD203B41FA5}">
                      <a16:colId xmlns:a16="http://schemas.microsoft.com/office/drawing/2014/main" val="189959129"/>
                    </a:ext>
                  </a:extLst>
                </a:gridCol>
                <a:gridCol w="2056015">
                  <a:extLst>
                    <a:ext uri="{9D8B030D-6E8A-4147-A177-3AD203B41FA5}">
                      <a16:colId xmlns:a16="http://schemas.microsoft.com/office/drawing/2014/main" val="3687789951"/>
                    </a:ext>
                  </a:extLst>
                </a:gridCol>
              </a:tblGrid>
              <a:tr h="53026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주 별</a:t>
                      </a:r>
                      <a:endParaRPr lang="ko-KR" altLang="en-US" dirty="0"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주 제</a:t>
                      </a:r>
                      <a:endParaRPr lang="ko-KR" altLang="en-US" dirty="0"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세 부 내 용</a:t>
                      </a:r>
                      <a:endParaRPr lang="ko-KR" altLang="en-US" dirty="0"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과 제</a:t>
                      </a:r>
                      <a:endParaRPr lang="ko-KR" altLang="en-US" dirty="0"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9911937"/>
                  </a:ext>
                </a:extLst>
              </a:tr>
              <a:tr h="7956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1</a:t>
                      </a:r>
                      <a:r>
                        <a:rPr lang="ko-KR" altLang="en-US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주차</a:t>
                      </a:r>
                      <a:endParaRPr lang="ko-KR" altLang="en-US" sz="1400" b="1" dirty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취창업마인드와</a:t>
                      </a:r>
                      <a:endParaRPr lang="en-US" altLang="ko-KR" sz="1800" b="1" dirty="0" smtClean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직업관 정립 </a:t>
                      </a:r>
                      <a:r>
                        <a:rPr lang="en-US" altLang="ko-KR" sz="1800" b="1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(1)</a:t>
                      </a:r>
                      <a:endParaRPr lang="ko-KR" altLang="en-US" sz="2400" b="1" dirty="0" smtClean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교과목 </a:t>
                      </a:r>
                      <a:r>
                        <a:rPr lang="en-US" altLang="ko-KR" dirty="0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OT, </a:t>
                      </a:r>
                      <a:r>
                        <a:rPr lang="ko-KR" altLang="en-US" dirty="0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직업과 직장</a:t>
                      </a:r>
                      <a:endParaRPr lang="en-US" altLang="ko-KR" dirty="0" smtClean="0">
                        <a:solidFill>
                          <a:srgbClr val="195962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  <a:p>
                      <a:r>
                        <a:rPr lang="ko-KR" altLang="en-US" dirty="0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직업윤리 및 의식 정립</a:t>
                      </a:r>
                      <a:endParaRPr lang="ko-KR" altLang="en-US" dirty="0">
                        <a:solidFill>
                          <a:srgbClr val="195962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ko-KR" altLang="en-US" dirty="0">
                        <a:solidFill>
                          <a:srgbClr val="2A421A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992787"/>
                  </a:ext>
                </a:extLst>
              </a:tr>
              <a:tr h="6463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2</a:t>
                      </a:r>
                      <a:r>
                        <a:rPr lang="ko-KR" altLang="en-US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주차</a:t>
                      </a:r>
                      <a:endParaRPr lang="en-US" altLang="ko-KR" b="1" dirty="0" smtClean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취창업마인드와</a:t>
                      </a:r>
                      <a:endParaRPr lang="en-US" altLang="ko-KR" sz="1800" b="1" dirty="0" smtClean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직업관 정립 </a:t>
                      </a:r>
                      <a:r>
                        <a:rPr lang="en-US" altLang="ko-KR" sz="1800" b="1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(2)</a:t>
                      </a:r>
                      <a:endParaRPr lang="ko-KR" altLang="en-US" sz="1800" b="1" dirty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4</a:t>
                      </a:r>
                      <a:r>
                        <a:rPr lang="ko-KR" altLang="en-US" dirty="0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차 산업혁명과</a:t>
                      </a:r>
                      <a:endParaRPr lang="en-US" altLang="ko-KR" dirty="0" smtClean="0">
                        <a:solidFill>
                          <a:srgbClr val="195962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개인별 </a:t>
                      </a:r>
                      <a:r>
                        <a:rPr lang="ko-KR" altLang="en-US" dirty="0" err="1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취창업</a:t>
                      </a:r>
                      <a:r>
                        <a:rPr lang="ko-KR" altLang="en-US" dirty="0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 </a:t>
                      </a:r>
                      <a:r>
                        <a:rPr lang="ko-KR" altLang="en-US" dirty="0" err="1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희망설정</a:t>
                      </a:r>
                      <a:endParaRPr lang="ko-KR" altLang="en-US" dirty="0">
                        <a:solidFill>
                          <a:srgbClr val="195962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dirty="0">
                        <a:solidFill>
                          <a:srgbClr val="2A421A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1418857"/>
                  </a:ext>
                </a:extLst>
              </a:tr>
              <a:tr h="9115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3</a:t>
                      </a:r>
                      <a:r>
                        <a:rPr lang="ko-KR" altLang="en-US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주차</a:t>
                      </a:r>
                      <a:endParaRPr lang="ko-KR" altLang="en-US" sz="1400" b="1" dirty="0" smtClean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ko-KR" altLang="en-US" b="1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인</a:t>
                      </a:r>
                      <a:r>
                        <a:rPr lang="en-US" altLang="ko-KR" b="1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.</a:t>
                      </a:r>
                      <a:r>
                        <a:rPr lang="ko-KR" altLang="en-US" b="1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적성검사</a:t>
                      </a:r>
                      <a:endParaRPr lang="en-US" altLang="ko-KR" b="1" dirty="0" smtClean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ko-KR" altLang="en-US" b="1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채용정보 탐색</a:t>
                      </a:r>
                      <a:endParaRPr lang="ko-KR" altLang="en-US" b="1" dirty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인</a:t>
                      </a:r>
                      <a:r>
                        <a:rPr lang="en-US" altLang="ko-KR" dirty="0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.</a:t>
                      </a:r>
                      <a:r>
                        <a:rPr lang="ko-KR" altLang="en-US" dirty="0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적성 검사 및 컨설팅</a:t>
                      </a:r>
                      <a:endParaRPr lang="en-US" altLang="ko-KR" dirty="0" smtClean="0">
                        <a:solidFill>
                          <a:srgbClr val="195962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채용정보 탐색 및</a:t>
                      </a:r>
                      <a:endParaRPr lang="en-US" altLang="ko-KR" dirty="0" smtClean="0">
                        <a:solidFill>
                          <a:srgbClr val="195962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맞춤채용조건 설정</a:t>
                      </a:r>
                      <a:endParaRPr lang="ko-KR" altLang="en-US" dirty="0">
                        <a:solidFill>
                          <a:srgbClr val="195962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dirty="0">
                        <a:solidFill>
                          <a:srgbClr val="2A421A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6265079"/>
                  </a:ext>
                </a:extLst>
              </a:tr>
              <a:tr h="6380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4</a:t>
                      </a:r>
                      <a:r>
                        <a:rPr lang="ko-KR" altLang="en-US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주차</a:t>
                      </a:r>
                      <a:endParaRPr lang="ko-KR" altLang="en-US" b="1" dirty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ko-KR" altLang="en-US" b="1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나의 </a:t>
                      </a:r>
                      <a:r>
                        <a:rPr lang="ko-KR" altLang="en-US" b="1" dirty="0" err="1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취창업</a:t>
                      </a:r>
                      <a:endParaRPr lang="en-US" altLang="ko-KR" b="1" dirty="0" smtClean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ko-KR" b="1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SWOT </a:t>
                      </a:r>
                      <a:r>
                        <a:rPr lang="ko-KR" altLang="en-US" b="1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분석</a:t>
                      </a:r>
                      <a:endParaRPr lang="ko-KR" altLang="en-US" b="1" dirty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ko-KR" altLang="en-US" sz="1800" b="0" dirty="0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목표 </a:t>
                      </a:r>
                      <a:r>
                        <a:rPr lang="ko-KR" altLang="en-US" sz="1800" b="0" dirty="0" err="1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취창업과</a:t>
                      </a:r>
                      <a:r>
                        <a:rPr lang="ko-KR" altLang="en-US" sz="1800" b="0" dirty="0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 관련된</a:t>
                      </a:r>
                      <a:endParaRPr lang="en-US" altLang="ko-KR" sz="1800" b="0" dirty="0" smtClean="0">
                        <a:solidFill>
                          <a:srgbClr val="195962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ko-KR" altLang="en-US" sz="1800" b="0" dirty="0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현재까지의 </a:t>
                      </a:r>
                      <a:r>
                        <a:rPr lang="en-US" altLang="ko-KR" sz="1800" b="0" dirty="0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‘</a:t>
                      </a:r>
                      <a:r>
                        <a:rPr lang="ko-KR" altLang="en-US" sz="1800" b="0" dirty="0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나와 환경</a:t>
                      </a:r>
                      <a:r>
                        <a:rPr lang="en-US" altLang="ko-KR" sz="1800" b="0" dirty="0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’</a:t>
                      </a:r>
                      <a:r>
                        <a:rPr lang="ko-KR" altLang="en-US" sz="1800" b="0" dirty="0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분석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ko-KR" sz="1800" b="0" dirty="0" smtClean="0">
                          <a:solidFill>
                            <a:srgbClr val="FF0000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[</a:t>
                      </a:r>
                      <a:r>
                        <a:rPr lang="ko-KR" altLang="en-US" sz="1800" b="0" dirty="0" smtClean="0">
                          <a:solidFill>
                            <a:srgbClr val="FF0000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과제</a:t>
                      </a:r>
                      <a:r>
                        <a:rPr lang="en-US" altLang="ko-KR" sz="1800" b="0" dirty="0" smtClean="0">
                          <a:solidFill>
                            <a:srgbClr val="FF0000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1] SWOT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ko-KR" altLang="en-US" sz="1800" b="0" dirty="0" smtClean="0">
                          <a:solidFill>
                            <a:srgbClr val="FF0000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보고서 작성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9960304"/>
                  </a:ext>
                </a:extLst>
              </a:tr>
              <a:tr h="63807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5</a:t>
                      </a:r>
                      <a:r>
                        <a:rPr lang="ko-KR" altLang="en-US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주차</a:t>
                      </a:r>
                      <a:endParaRPr lang="ko-KR" altLang="en-US" sz="1400" b="1" dirty="0" smtClean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ko-KR" altLang="en-US" b="1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경력 </a:t>
                      </a:r>
                      <a:r>
                        <a:rPr lang="ko-KR" altLang="en-US" b="1" dirty="0" err="1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로드맵</a:t>
                      </a:r>
                      <a:endParaRPr lang="ko-KR" altLang="en-US" b="1" dirty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희망진로에</a:t>
                      </a:r>
                      <a:r>
                        <a:rPr lang="ko-KR" altLang="en-US" sz="1800" dirty="0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 따른</a:t>
                      </a:r>
                      <a:endParaRPr lang="en-US" altLang="ko-KR" sz="1800" dirty="0" smtClean="0">
                        <a:solidFill>
                          <a:srgbClr val="195962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800" dirty="0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경력 </a:t>
                      </a:r>
                      <a:r>
                        <a:rPr lang="ko-KR" altLang="en-US" sz="1800" dirty="0" err="1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로드맵</a:t>
                      </a:r>
                      <a:r>
                        <a:rPr lang="ko-KR" altLang="en-US" sz="1800" dirty="0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 작성 및 수정</a:t>
                      </a:r>
                      <a:endParaRPr lang="ko-KR" altLang="en-US" sz="1800" dirty="0">
                        <a:solidFill>
                          <a:srgbClr val="195962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rgbClr val="2A421A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7659142"/>
                  </a:ext>
                </a:extLst>
              </a:tr>
              <a:tr h="53930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6</a:t>
                      </a:r>
                      <a:r>
                        <a:rPr lang="ko-KR" altLang="en-US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주차</a:t>
                      </a:r>
                      <a:endParaRPr lang="ko-KR" altLang="en-US" dirty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ko-KR" altLang="en-US" b="1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실전 </a:t>
                      </a:r>
                      <a:r>
                        <a:rPr lang="ko-KR" altLang="en-US" b="1" dirty="0" err="1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취창업</a:t>
                      </a:r>
                      <a:r>
                        <a:rPr lang="ko-KR" altLang="en-US" b="1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</a:t>
                      </a:r>
                      <a:r>
                        <a:rPr lang="en-US" altLang="ko-KR" b="1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(1)</a:t>
                      </a:r>
                      <a:endParaRPr lang="ko-KR" altLang="en-US" b="1" dirty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이력서 및 포트폴리오 작성법</a:t>
                      </a:r>
                      <a:endParaRPr lang="ko-KR" altLang="en-US" sz="1800" dirty="0">
                        <a:solidFill>
                          <a:srgbClr val="195962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dirty="0">
                        <a:solidFill>
                          <a:srgbClr val="2A421A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0313293"/>
                  </a:ext>
                </a:extLst>
              </a:tr>
              <a:tr h="5945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7</a:t>
                      </a:r>
                      <a:r>
                        <a:rPr lang="ko-KR" altLang="en-US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주차</a:t>
                      </a:r>
                      <a:endParaRPr lang="ko-KR" altLang="en-US" dirty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실전 </a:t>
                      </a:r>
                      <a:r>
                        <a:rPr lang="ko-KR" altLang="en-US" b="1" dirty="0" err="1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취창업</a:t>
                      </a:r>
                      <a:r>
                        <a:rPr lang="ko-KR" altLang="en-US" b="1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</a:t>
                      </a:r>
                      <a:r>
                        <a:rPr lang="en-US" altLang="ko-KR" b="1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(2)</a:t>
                      </a:r>
                      <a:endParaRPr lang="en-US" altLang="ko-KR" sz="1800" b="1" dirty="0" smtClean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800" dirty="0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이력서 및 포트폴리오 </a:t>
                      </a:r>
                      <a:r>
                        <a:rPr lang="ko-KR" altLang="en-US" sz="1800" dirty="0" err="1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첨삭지도</a:t>
                      </a:r>
                      <a:endParaRPr lang="en-US" altLang="ko-KR" sz="1800" b="0" dirty="0" smtClean="0">
                        <a:solidFill>
                          <a:srgbClr val="195962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ko-KR" sz="1800" b="0" dirty="0" smtClean="0">
                        <a:solidFill>
                          <a:srgbClr val="2A421A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7330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05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632068" y="182883"/>
            <a:ext cx="7538209" cy="789709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solidFill>
                  <a:schemeClr val="accent5">
                    <a:lumMod val="5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❚</a:t>
            </a:r>
            <a:r>
              <a:rPr lang="ko-KR" alt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주차별</a:t>
            </a:r>
            <a:r>
              <a:rPr lang="ko-KR" altLang="en-US" sz="4000" b="1" dirty="0" smtClean="0">
                <a:solidFill>
                  <a:schemeClr val="accent5">
                    <a:lumMod val="5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accent5">
                    <a:lumMod val="5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수업 </a:t>
            </a:r>
            <a:r>
              <a:rPr lang="ko-KR" altLang="en-US" sz="4000" b="1" dirty="0" smtClean="0">
                <a:solidFill>
                  <a:schemeClr val="accent5">
                    <a:lumMod val="5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계획 </a:t>
            </a:r>
            <a:r>
              <a:rPr lang="en-US" altLang="ko-KR" sz="4000" b="1" dirty="0" smtClean="0">
                <a:solidFill>
                  <a:schemeClr val="accent5">
                    <a:lumMod val="5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(8~15</a:t>
            </a:r>
            <a:r>
              <a:rPr lang="ko-KR" altLang="en-US" sz="4000" b="1" dirty="0" smtClean="0">
                <a:solidFill>
                  <a:schemeClr val="accent5">
                    <a:lumMod val="5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주차</a:t>
            </a:r>
            <a:r>
              <a:rPr lang="en-US" altLang="ko-KR" sz="4000" b="1" dirty="0" smtClean="0">
                <a:solidFill>
                  <a:schemeClr val="accent5">
                    <a:lumMod val="5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)</a:t>
            </a:r>
            <a:r>
              <a:rPr lang="ko-KR" altLang="en-US" sz="4000" b="1" dirty="0" smtClean="0">
                <a:solidFill>
                  <a:schemeClr val="accent5">
                    <a:lumMod val="5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 </a:t>
            </a:r>
            <a:endParaRPr lang="ko-KR" altLang="en-US" sz="4000" b="1" dirty="0">
              <a:solidFill>
                <a:schemeClr val="accent5">
                  <a:lumMod val="50000"/>
                </a:schemeClr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942070"/>
              </p:ext>
            </p:extLst>
          </p:nvPr>
        </p:nvGraphicFramePr>
        <p:xfrm>
          <a:off x="1632067" y="972585"/>
          <a:ext cx="8902930" cy="5320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893">
                  <a:extLst>
                    <a:ext uri="{9D8B030D-6E8A-4147-A177-3AD203B41FA5}">
                      <a16:colId xmlns:a16="http://schemas.microsoft.com/office/drawing/2014/main" val="275190300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083153256"/>
                    </a:ext>
                  </a:extLst>
                </a:gridCol>
                <a:gridCol w="3358342">
                  <a:extLst>
                    <a:ext uri="{9D8B030D-6E8A-4147-A177-3AD203B41FA5}">
                      <a16:colId xmlns:a16="http://schemas.microsoft.com/office/drawing/2014/main" val="189959129"/>
                    </a:ext>
                  </a:extLst>
                </a:gridCol>
                <a:gridCol w="2056015">
                  <a:extLst>
                    <a:ext uri="{9D8B030D-6E8A-4147-A177-3AD203B41FA5}">
                      <a16:colId xmlns:a16="http://schemas.microsoft.com/office/drawing/2014/main" val="3687789951"/>
                    </a:ext>
                  </a:extLst>
                </a:gridCol>
              </a:tblGrid>
              <a:tr h="5319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주 별</a:t>
                      </a:r>
                      <a:endParaRPr lang="ko-KR" altLang="en-US" dirty="0"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주 제</a:t>
                      </a:r>
                      <a:endParaRPr lang="ko-KR" altLang="en-US" dirty="0"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세 부 내 용</a:t>
                      </a:r>
                      <a:endParaRPr lang="ko-KR" altLang="en-US" dirty="0"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과 제</a:t>
                      </a:r>
                      <a:endParaRPr lang="ko-KR" altLang="en-US" dirty="0"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9911937"/>
                  </a:ext>
                </a:extLst>
              </a:tr>
              <a:tr h="7066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8</a:t>
                      </a:r>
                      <a:r>
                        <a:rPr lang="ko-KR" altLang="en-US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주차</a:t>
                      </a:r>
                      <a:endParaRPr lang="ko-KR" altLang="en-US" sz="1400" b="1" dirty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중간고사</a:t>
                      </a:r>
                      <a:endParaRPr lang="en-US" altLang="ko-KR" sz="1800" b="1" dirty="0" smtClean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이력서 작성 및 포트폴리오작성</a:t>
                      </a:r>
                      <a:endParaRPr lang="ko-KR" altLang="en-US" dirty="0">
                        <a:solidFill>
                          <a:srgbClr val="195962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ko-KR" sz="1800" b="0" dirty="0" smtClean="0">
                          <a:solidFill>
                            <a:srgbClr val="FF0000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[</a:t>
                      </a:r>
                      <a:r>
                        <a:rPr lang="ko-KR" altLang="en-US" sz="1800" b="0" dirty="0" smtClean="0">
                          <a:solidFill>
                            <a:srgbClr val="FF0000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과제</a:t>
                      </a:r>
                      <a:r>
                        <a:rPr lang="en-US" altLang="ko-KR" sz="1800" b="0" dirty="0" smtClean="0">
                          <a:solidFill>
                            <a:srgbClr val="FF0000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2] </a:t>
                      </a:r>
                      <a:r>
                        <a:rPr lang="ko-KR" altLang="en-US" sz="1800" b="0" dirty="0" smtClean="0">
                          <a:solidFill>
                            <a:srgbClr val="FF0000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이력서 </a:t>
                      </a:r>
                      <a:r>
                        <a:rPr lang="ko-KR" altLang="en-US" sz="1800" b="0" dirty="0" err="1" smtClean="0">
                          <a:solidFill>
                            <a:srgbClr val="FF0000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및포트폴리오</a:t>
                      </a:r>
                      <a:r>
                        <a:rPr lang="ko-KR" altLang="en-US" sz="1800" b="0" dirty="0" smtClean="0">
                          <a:solidFill>
                            <a:srgbClr val="FF0000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 제출</a:t>
                      </a:r>
                      <a:endParaRPr lang="ko-KR" altLang="en-US" dirty="0">
                        <a:solidFill>
                          <a:srgbClr val="FF0000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992787"/>
                  </a:ext>
                </a:extLst>
              </a:tr>
              <a:tr h="6483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9</a:t>
                      </a:r>
                      <a:r>
                        <a:rPr lang="ko-KR" altLang="en-US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주차</a:t>
                      </a:r>
                      <a:endParaRPr lang="en-US" altLang="ko-KR" b="1" dirty="0" smtClean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실전 </a:t>
                      </a:r>
                      <a:r>
                        <a:rPr lang="ko-KR" altLang="en-US" sz="1800" b="1" dirty="0" err="1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취창업</a:t>
                      </a:r>
                      <a:r>
                        <a:rPr lang="ko-KR" altLang="en-US" sz="1800" b="1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</a:t>
                      </a:r>
                      <a:r>
                        <a:rPr lang="en-US" altLang="ko-KR" sz="1800" b="1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(3)</a:t>
                      </a:r>
                      <a:endParaRPr lang="ko-KR" altLang="en-US" sz="1800" b="1" dirty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자기소개서 작성요령</a:t>
                      </a:r>
                      <a:endParaRPr lang="ko-KR" altLang="en-US" dirty="0">
                        <a:solidFill>
                          <a:srgbClr val="195962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dirty="0">
                        <a:solidFill>
                          <a:srgbClr val="2A421A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1418857"/>
                  </a:ext>
                </a:extLst>
              </a:tr>
              <a:tr h="6650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10</a:t>
                      </a:r>
                      <a:r>
                        <a:rPr lang="ko-KR" altLang="en-US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주차</a:t>
                      </a:r>
                      <a:endParaRPr lang="ko-KR" altLang="en-US" sz="1400" b="1" dirty="0" smtClean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800" b="1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실전 </a:t>
                      </a:r>
                      <a:r>
                        <a:rPr lang="ko-KR" altLang="en-US" sz="1800" b="1" dirty="0" err="1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취창업</a:t>
                      </a:r>
                      <a:r>
                        <a:rPr lang="ko-KR" altLang="en-US" sz="1800" b="1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</a:t>
                      </a:r>
                      <a:r>
                        <a:rPr lang="en-US" altLang="ko-KR" sz="1800" b="1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(4)</a:t>
                      </a:r>
                      <a:endParaRPr lang="ko-KR" altLang="en-US" b="1" dirty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자기소개 작성해 보기</a:t>
                      </a:r>
                      <a:endParaRPr lang="ko-KR" altLang="en-US" dirty="0">
                        <a:solidFill>
                          <a:srgbClr val="195962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dirty="0">
                        <a:solidFill>
                          <a:srgbClr val="2A421A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6265079"/>
                  </a:ext>
                </a:extLst>
              </a:tr>
              <a:tr h="5735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11</a:t>
                      </a:r>
                      <a:r>
                        <a:rPr lang="ko-KR" altLang="en-US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주차</a:t>
                      </a:r>
                      <a:endParaRPr lang="ko-KR" altLang="en-US" b="1" dirty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ko-KR" altLang="en-US" b="1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직무경험계획 수립</a:t>
                      </a:r>
                      <a:endParaRPr lang="ko-KR" altLang="en-US" b="1" dirty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ko-KR" altLang="en-US" sz="1800" b="0" dirty="0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현장실습 및 </a:t>
                      </a:r>
                      <a:r>
                        <a:rPr lang="ko-KR" altLang="en-US" sz="1800" b="0" dirty="0" err="1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창업전략</a:t>
                      </a:r>
                      <a:endParaRPr lang="ko-KR" altLang="en-US" sz="1800" b="0" dirty="0" smtClean="0">
                        <a:solidFill>
                          <a:srgbClr val="195962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ko-KR" altLang="en-US" sz="1800" b="0" dirty="0" smtClean="0">
                        <a:solidFill>
                          <a:srgbClr val="2A421A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9960304"/>
                  </a:ext>
                </a:extLst>
              </a:tr>
              <a:tr h="57290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12</a:t>
                      </a:r>
                      <a:r>
                        <a:rPr lang="ko-KR" altLang="en-US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주차</a:t>
                      </a:r>
                      <a:endParaRPr lang="ko-KR" altLang="en-US" sz="1400" b="1" dirty="0" smtClean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ko-KR" altLang="en-US" b="1" dirty="0" err="1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면접스킬</a:t>
                      </a:r>
                      <a:endParaRPr lang="ko-KR" altLang="en-US" b="1" dirty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면접답변요령</a:t>
                      </a:r>
                      <a:endParaRPr lang="en-US" altLang="ko-KR" sz="1800" dirty="0" smtClean="0">
                        <a:solidFill>
                          <a:srgbClr val="195962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면접예절</a:t>
                      </a:r>
                      <a:endParaRPr lang="ko-KR" altLang="en-US" sz="1800" dirty="0">
                        <a:solidFill>
                          <a:srgbClr val="195962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rgbClr val="2A421A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7659142"/>
                  </a:ext>
                </a:extLst>
              </a:tr>
              <a:tr h="54099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13</a:t>
                      </a:r>
                      <a:r>
                        <a:rPr lang="ko-KR" altLang="en-US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주차</a:t>
                      </a:r>
                      <a:endParaRPr lang="ko-KR" altLang="en-US" dirty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ko-KR" altLang="en-US" b="1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직장예절</a:t>
                      </a:r>
                      <a:endParaRPr lang="ko-KR" altLang="en-US" b="1" dirty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직장내 </a:t>
                      </a:r>
                      <a:r>
                        <a:rPr lang="ko-KR" altLang="en-US" sz="1800" dirty="0" err="1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인사예절</a:t>
                      </a:r>
                      <a:r>
                        <a:rPr lang="ko-KR" altLang="en-US" sz="1800" dirty="0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 및</a:t>
                      </a:r>
                      <a:endParaRPr lang="en-US" altLang="ko-KR" sz="1800" dirty="0" smtClean="0">
                        <a:solidFill>
                          <a:srgbClr val="195962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 err="1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업무예절</a:t>
                      </a:r>
                      <a:endParaRPr lang="ko-KR" altLang="en-US" sz="1800" dirty="0">
                        <a:solidFill>
                          <a:srgbClr val="195962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dirty="0">
                        <a:solidFill>
                          <a:srgbClr val="2A421A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0313293"/>
                  </a:ext>
                </a:extLst>
              </a:tr>
              <a:tr h="4897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14</a:t>
                      </a:r>
                      <a:r>
                        <a:rPr lang="ko-KR" altLang="en-US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주차</a:t>
                      </a:r>
                      <a:endParaRPr lang="ko-KR" altLang="en-US" dirty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나만의</a:t>
                      </a:r>
                      <a:endParaRPr lang="en-US" altLang="ko-KR" b="1" dirty="0" smtClean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포트폴리오</a:t>
                      </a:r>
                      <a:endParaRPr lang="en-US" altLang="ko-KR" b="1" dirty="0" smtClean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b="1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완성</a:t>
                      </a:r>
                      <a:endParaRPr lang="en-US" altLang="ko-KR" sz="1800" b="1" dirty="0" smtClean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800" dirty="0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모의면접실시 및</a:t>
                      </a:r>
                      <a:endParaRPr lang="en-US" altLang="ko-KR" sz="1800" dirty="0" smtClean="0">
                        <a:solidFill>
                          <a:srgbClr val="195962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800" dirty="0" smtClean="0">
                          <a:solidFill>
                            <a:srgbClr val="195962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포트폴리오 발표</a:t>
                      </a:r>
                      <a:endParaRPr lang="en-US" altLang="ko-KR" sz="1800" b="0" dirty="0" smtClean="0">
                        <a:solidFill>
                          <a:srgbClr val="195962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800" b="0" dirty="0" smtClean="0">
                          <a:solidFill>
                            <a:srgbClr val="FF0000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[</a:t>
                      </a:r>
                      <a:r>
                        <a:rPr lang="ko-KR" altLang="en-US" sz="1800" b="0" dirty="0" smtClean="0">
                          <a:solidFill>
                            <a:srgbClr val="FF0000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과제</a:t>
                      </a:r>
                      <a:r>
                        <a:rPr lang="en-US" altLang="ko-KR" sz="1800" b="0" dirty="0" smtClean="0">
                          <a:solidFill>
                            <a:srgbClr val="FF0000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3] </a:t>
                      </a:r>
                      <a:r>
                        <a:rPr lang="ko-KR" altLang="en-US" sz="1800" b="0" dirty="0" smtClean="0">
                          <a:solidFill>
                            <a:srgbClr val="FF0000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개인별</a:t>
                      </a:r>
                      <a:endParaRPr lang="en-US" altLang="ko-KR" sz="1800" b="0" dirty="0" smtClean="0">
                        <a:solidFill>
                          <a:srgbClr val="FF0000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800" b="0" dirty="0" smtClean="0">
                          <a:solidFill>
                            <a:srgbClr val="FF0000"/>
                          </a:solidFill>
                          <a:latin typeface="경기천년제목V Bold" panose="02020803020101020101" pitchFamily="18" charset="-127"/>
                          <a:ea typeface="경기천년제목V Bold" panose="02020803020101020101" pitchFamily="18" charset="-127"/>
                        </a:rPr>
                        <a:t>포트폴리오 발표 및 모의면접 실시</a:t>
                      </a:r>
                      <a:endParaRPr lang="en-US" altLang="ko-KR" sz="1800" b="0" dirty="0" smtClean="0">
                        <a:solidFill>
                          <a:srgbClr val="FF0000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73303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15</a:t>
                      </a:r>
                      <a:r>
                        <a:rPr lang="ko-KR" altLang="en-US" dirty="0" smtClean="0">
                          <a:solidFill>
                            <a:srgbClr val="2A421A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주차</a:t>
                      </a:r>
                      <a:endParaRPr lang="ko-KR" altLang="en-US" dirty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ko-KR" sz="1800" b="1" dirty="0" smtClean="0">
                        <a:solidFill>
                          <a:srgbClr val="2A421A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ko-KR" sz="1800" b="0" dirty="0" smtClean="0">
                        <a:solidFill>
                          <a:srgbClr val="195962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ko-KR" sz="1800" b="0" dirty="0" smtClean="0">
                        <a:solidFill>
                          <a:srgbClr val="2A421A"/>
                        </a:solidFill>
                        <a:latin typeface="경기천년제목V Bold" panose="02020803020101020101" pitchFamily="18" charset="-127"/>
                        <a:ea typeface="경기천년제목V Bold" panose="0202080302010102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1752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2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1791391" y="390698"/>
            <a:ext cx="6660673" cy="71462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solidFill>
                  <a:schemeClr val="accent5">
                    <a:lumMod val="50000"/>
                  </a:schemeClr>
                </a:solidFill>
              </a:rPr>
              <a:t>❚</a:t>
            </a:r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강의 </a:t>
            </a:r>
            <a:r>
              <a:rPr lang="ko-KR" altLang="en-US" b="1" dirty="0">
                <a:solidFill>
                  <a:schemeClr val="accent5">
                    <a:lumMod val="5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평가 </a:t>
            </a:r>
            <a:r>
              <a:rPr lang="ko-KR" altLang="en-US" b="1" dirty="0" smtClean="0">
                <a:solidFill>
                  <a:schemeClr val="accent5">
                    <a:lumMod val="50000"/>
                  </a:schemeClr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개요</a:t>
            </a:r>
            <a:endParaRPr lang="ko-KR" altLang="en-US" b="1" dirty="0">
              <a:solidFill>
                <a:schemeClr val="accent5">
                  <a:lumMod val="50000"/>
                </a:schemeClr>
              </a:solidFill>
              <a:latin typeface="경기천년제목 Medium" panose="02020603020101020101" pitchFamily="18" charset="-127"/>
              <a:ea typeface="경기천년제목 Medium" panose="02020603020101020101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621962"/>
              </p:ext>
            </p:extLst>
          </p:nvPr>
        </p:nvGraphicFramePr>
        <p:xfrm>
          <a:off x="1791392" y="1388226"/>
          <a:ext cx="8710353" cy="4968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5438">
                  <a:extLst>
                    <a:ext uri="{9D8B030D-6E8A-4147-A177-3AD203B41FA5}">
                      <a16:colId xmlns:a16="http://schemas.microsoft.com/office/drawing/2014/main" val="4014077884"/>
                    </a:ext>
                  </a:extLst>
                </a:gridCol>
                <a:gridCol w="1197033">
                  <a:extLst>
                    <a:ext uri="{9D8B030D-6E8A-4147-A177-3AD203B41FA5}">
                      <a16:colId xmlns:a16="http://schemas.microsoft.com/office/drawing/2014/main" val="503665237"/>
                    </a:ext>
                  </a:extLst>
                </a:gridCol>
                <a:gridCol w="4887882">
                  <a:extLst>
                    <a:ext uri="{9D8B030D-6E8A-4147-A177-3AD203B41FA5}">
                      <a16:colId xmlns:a16="http://schemas.microsoft.com/office/drawing/2014/main" val="1056028424"/>
                    </a:ext>
                  </a:extLst>
                </a:gridCol>
              </a:tblGrid>
              <a:tr h="68075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smtClean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구 분</a:t>
                      </a:r>
                      <a:endParaRPr lang="ko-KR" altLang="en-US" sz="2800" dirty="0"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smtClean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배점</a:t>
                      </a:r>
                      <a:endParaRPr lang="ko-KR" altLang="en-US" sz="2800" dirty="0"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smtClean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평가 개</a:t>
                      </a:r>
                      <a:r>
                        <a:rPr lang="ko-KR" altLang="en-US" sz="3200" dirty="0" smtClean="0"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요</a:t>
                      </a:r>
                      <a:endParaRPr lang="ko-KR" altLang="en-US" sz="2800" dirty="0"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9147471"/>
                  </a:ext>
                </a:extLst>
              </a:tr>
              <a:tr h="9552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출석 평가</a:t>
                      </a:r>
                      <a:endParaRPr lang="ko-KR" altLang="en-US" sz="2400" dirty="0">
                        <a:solidFill>
                          <a:srgbClr val="195962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20%</a:t>
                      </a:r>
                      <a:endParaRPr lang="ko-KR" altLang="en-US" sz="2400" dirty="0">
                        <a:solidFill>
                          <a:srgbClr val="195962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결석 </a:t>
                      </a:r>
                      <a:r>
                        <a:rPr lang="en-US" altLang="ko-KR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4</a:t>
                      </a:r>
                      <a:r>
                        <a:rPr lang="ko-KR" altLang="en-US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회 이상 </a:t>
                      </a:r>
                      <a:r>
                        <a:rPr lang="en-US" altLang="ko-KR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F</a:t>
                      </a:r>
                    </a:p>
                    <a:p>
                      <a:pPr marL="342900" indent="-34290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지각</a:t>
                      </a:r>
                      <a:r>
                        <a:rPr lang="en-US" altLang="ko-KR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, </a:t>
                      </a:r>
                      <a:r>
                        <a:rPr lang="ko-KR" altLang="en-US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조퇴 </a:t>
                      </a:r>
                      <a:r>
                        <a:rPr lang="en-US" altLang="ko-KR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3</a:t>
                      </a:r>
                      <a:r>
                        <a:rPr lang="ko-KR" altLang="en-US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회</a:t>
                      </a:r>
                      <a:r>
                        <a:rPr lang="en-US" altLang="ko-KR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=</a:t>
                      </a:r>
                      <a:r>
                        <a:rPr lang="ko-KR" altLang="en-US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결석 </a:t>
                      </a:r>
                      <a:r>
                        <a:rPr lang="en-US" altLang="ko-KR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1</a:t>
                      </a:r>
                      <a:r>
                        <a:rPr lang="ko-KR" altLang="en-US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회 처리</a:t>
                      </a:r>
                      <a:endParaRPr lang="ko-KR" altLang="en-US" sz="2400" dirty="0">
                        <a:solidFill>
                          <a:srgbClr val="195962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7096643"/>
                  </a:ext>
                </a:extLst>
              </a:tr>
              <a:tr h="8480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인성</a:t>
                      </a:r>
                      <a:endParaRPr lang="ko-KR" altLang="en-US" sz="2400" dirty="0">
                        <a:solidFill>
                          <a:srgbClr val="195962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10%</a:t>
                      </a:r>
                      <a:endParaRPr lang="ko-KR" altLang="en-US" sz="2400" dirty="0">
                        <a:solidFill>
                          <a:srgbClr val="195962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수업 참여 태도</a:t>
                      </a:r>
                      <a:endParaRPr lang="en-US" altLang="ko-KR" sz="2400" dirty="0" smtClean="0">
                        <a:solidFill>
                          <a:srgbClr val="195962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en-US" altLang="ko-KR" sz="2400" baseline="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   - </a:t>
                      </a:r>
                      <a:r>
                        <a:rPr lang="ko-KR" altLang="en-US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발표</a:t>
                      </a:r>
                      <a:r>
                        <a:rPr lang="en-US" altLang="ko-KR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경청</a:t>
                      </a:r>
                      <a:r>
                        <a:rPr lang="en-US" altLang="ko-KR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, </a:t>
                      </a:r>
                      <a:r>
                        <a:rPr lang="ko-KR" altLang="en-US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토론 등</a:t>
                      </a:r>
                      <a:endParaRPr lang="ko-KR" altLang="en-US" sz="2400" dirty="0">
                        <a:solidFill>
                          <a:srgbClr val="195962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5292583"/>
                  </a:ext>
                </a:extLst>
              </a:tr>
              <a:tr h="7880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1</a:t>
                      </a:r>
                      <a:r>
                        <a:rPr lang="ko-KR" altLang="en-US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차 과제 평가</a:t>
                      </a:r>
                      <a:endParaRPr lang="ko-KR" altLang="en-US" sz="2400" dirty="0">
                        <a:solidFill>
                          <a:srgbClr val="195962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20%</a:t>
                      </a:r>
                      <a:endParaRPr lang="ko-KR" altLang="en-US" sz="2400" dirty="0">
                        <a:solidFill>
                          <a:srgbClr val="195962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자신의 </a:t>
                      </a:r>
                      <a:r>
                        <a:rPr lang="en-US" altLang="ko-KR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SWOT </a:t>
                      </a:r>
                      <a:r>
                        <a:rPr lang="ko-KR" altLang="en-US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분석 보고서 작성</a:t>
                      </a:r>
                      <a:endParaRPr lang="ko-KR" altLang="en-US" sz="2400" dirty="0">
                        <a:solidFill>
                          <a:srgbClr val="195962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4829039"/>
                  </a:ext>
                </a:extLst>
              </a:tr>
              <a:tr h="8480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2</a:t>
                      </a:r>
                      <a:r>
                        <a:rPr lang="ko-KR" altLang="en-US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차</a:t>
                      </a:r>
                      <a:r>
                        <a:rPr lang="ko-KR" altLang="en-US" sz="2400" baseline="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과제 평가</a:t>
                      </a:r>
                      <a:endParaRPr lang="ko-KR" altLang="en-US" sz="2400" dirty="0">
                        <a:solidFill>
                          <a:srgbClr val="195962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20%</a:t>
                      </a:r>
                      <a:endParaRPr lang="ko-KR" altLang="en-US" sz="2400" dirty="0">
                        <a:solidFill>
                          <a:srgbClr val="195962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이력서 및 포트폴리오 제출</a:t>
                      </a:r>
                      <a:endParaRPr lang="en-US" altLang="ko-KR" sz="2400" dirty="0" smtClean="0">
                        <a:solidFill>
                          <a:srgbClr val="195962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  <a:p>
                      <a:pPr marL="342900" indent="-34290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사례발표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1106323"/>
                  </a:ext>
                </a:extLst>
              </a:tr>
              <a:tr h="8480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3</a:t>
                      </a:r>
                      <a:r>
                        <a:rPr lang="ko-KR" altLang="en-US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차</a:t>
                      </a:r>
                      <a:r>
                        <a:rPr lang="ko-KR" altLang="en-US" sz="2400" baseline="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 과제 평가</a:t>
                      </a:r>
                      <a:endParaRPr lang="ko-KR" altLang="en-US" sz="2400" dirty="0">
                        <a:solidFill>
                          <a:srgbClr val="195962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30%</a:t>
                      </a:r>
                      <a:endParaRPr lang="ko-KR" altLang="en-US" sz="2400" dirty="0">
                        <a:solidFill>
                          <a:srgbClr val="195962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개인별 포트폴리오 자료 제출</a:t>
                      </a:r>
                      <a:endParaRPr lang="en-US" altLang="ko-KR" sz="2400" dirty="0" smtClean="0">
                        <a:solidFill>
                          <a:srgbClr val="195962"/>
                        </a:solidFill>
                        <a:latin typeface="경기천년제목 Medium" panose="02020603020101020101" pitchFamily="18" charset="-127"/>
                        <a:ea typeface="경기천년제목 Medium" panose="02020603020101020101" pitchFamily="18" charset="-127"/>
                      </a:endParaRPr>
                    </a:p>
                    <a:p>
                      <a:pPr marL="342900" indent="-34290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2400" dirty="0" smtClean="0">
                          <a:solidFill>
                            <a:srgbClr val="195962"/>
                          </a:solidFill>
                          <a:latin typeface="경기천년제목 Medium" panose="02020603020101020101" pitchFamily="18" charset="-127"/>
                          <a:ea typeface="경기천년제목 Medium" panose="02020603020101020101" pitchFamily="18" charset="-127"/>
                        </a:rPr>
                        <a:t>모의 면접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7141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08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2060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1. </a:t>
            </a:r>
            <a:r>
              <a:rPr lang="ko-KR" altLang="en-US" dirty="0" err="1" smtClean="0">
                <a:solidFill>
                  <a:srgbClr val="002060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학생이력</a:t>
            </a:r>
            <a:r>
              <a:rPr lang="ko-KR" altLang="en-US" dirty="0" smtClean="0">
                <a:solidFill>
                  <a:srgbClr val="002060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 관리시스템 활용방법</a:t>
            </a:r>
            <a:endParaRPr lang="ko-KR" altLang="en-US" dirty="0">
              <a:solidFill>
                <a:srgbClr val="002060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학생이력관리시스템</a:t>
            </a:r>
            <a:r>
              <a:rPr lang="en-US" altLang="ko-K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(http://job.kookje.ac.kr)</a:t>
            </a:r>
            <a:r>
              <a:rPr lang="ko-KR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에 접속</a:t>
            </a:r>
            <a:endParaRPr lang="en-US" altLang="ko-K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로그인 방법</a:t>
            </a:r>
            <a:r>
              <a:rPr lang="en-US" altLang="ko-KR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: </a:t>
            </a:r>
            <a:r>
              <a:rPr lang="ko-KR" altLang="en-US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국제대학교 포털사이트와 동일한 </a:t>
            </a:r>
            <a:r>
              <a:rPr lang="en-US" altLang="ko-KR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ID/PW </a:t>
            </a:r>
            <a:r>
              <a:rPr lang="ko-KR" altLang="en-US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로그인</a:t>
            </a:r>
            <a:endParaRPr lang="en-US" altLang="ko-KR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err="1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학생이력</a:t>
            </a:r>
            <a:r>
              <a:rPr lang="ko-KR" altLang="en-US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 관리시스템 주요서비스가 메인 화면에 배치되어 있음</a:t>
            </a:r>
            <a:endParaRPr lang="en-US" altLang="ko-KR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원하는 서비스를 클릭하면 해당 서비스 화면으로 즉시 이동 가능</a:t>
            </a:r>
            <a:endParaRPr lang="en-US" altLang="ko-KR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각 영역을 클릭하여 상세 페이지로 진입</a:t>
            </a:r>
            <a:endParaRPr lang="en-US" altLang="ko-KR" dirty="0" smtClean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195962"/>
                </a:solidFill>
                <a:latin typeface="경기천년제목V Bold" panose="02020803020101020101" pitchFamily="18" charset="-127"/>
                <a:ea typeface="경기천년제목V Bold" panose="02020803020101020101" pitchFamily="18" charset="-127"/>
              </a:rPr>
              <a:t>나의 주요 정보가 표시됨</a:t>
            </a:r>
            <a:endParaRPr lang="ko-KR" altLang="en-US" dirty="0">
              <a:solidFill>
                <a:srgbClr val="195962"/>
              </a:solidFill>
              <a:latin typeface="경기천년제목V Bold" panose="02020803020101020101" pitchFamily="18" charset="-127"/>
              <a:ea typeface="경기천년제목V Bold" panose="0202080302010102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26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919" y="626074"/>
            <a:ext cx="9540067" cy="591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7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842" y="432521"/>
            <a:ext cx="9113918" cy="605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66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122" y="275705"/>
            <a:ext cx="8274281" cy="634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69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530" y="398404"/>
            <a:ext cx="8348750" cy="627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9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513" y="371128"/>
            <a:ext cx="6753745" cy="61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93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989" y="554962"/>
            <a:ext cx="4657551" cy="576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64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1">
      <a:dk1>
        <a:sysClr val="windowText" lastClr="000000"/>
      </a:dk1>
      <a:lt1>
        <a:sysClr val="window" lastClr="FFFFFF"/>
      </a:lt1>
      <a:dk2>
        <a:srgbClr val="252932"/>
      </a:dk2>
      <a:lt2>
        <a:srgbClr val="E7E6E6"/>
      </a:lt2>
      <a:accent1>
        <a:srgbClr val="F56F6C"/>
      </a:accent1>
      <a:accent2>
        <a:srgbClr val="19596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TM03457475[[fn=틀]]</Template>
  <TotalTime>1442</TotalTime>
  <Words>841</Words>
  <Application>Microsoft Office PowerPoint</Application>
  <PresentationFormat>와이드스크린</PresentationFormat>
  <Paragraphs>180</Paragraphs>
  <Slides>28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5" baseType="lpstr">
      <vt:lpstr>HY헤드라인M</vt:lpstr>
      <vt:lpstr>Wingdings</vt:lpstr>
      <vt:lpstr>경기천년제목V Bold</vt:lpstr>
      <vt:lpstr>맑은 고딕</vt:lpstr>
      <vt:lpstr>Arial</vt:lpstr>
      <vt:lpstr>경기천년제목 Medium</vt:lpstr>
      <vt:lpstr>Office 테마</vt:lpstr>
      <vt:lpstr>PowerPoint 프레젠테이션</vt:lpstr>
      <vt:lpstr>PowerPoint 프레젠테이션</vt:lpstr>
      <vt:lpstr>1. 학생이력 관리시스템 활용방법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2. 직업관과 직업윤리</vt:lpstr>
      <vt:lpstr>PowerPoint 프레젠테이션</vt:lpstr>
      <vt:lpstr>(1) 직업의 의미</vt:lpstr>
      <vt:lpstr>(2) 우리나라의 직업관</vt:lpstr>
      <vt:lpstr>(3) 직업윤리란?</vt:lpstr>
      <vt:lpstr>(4) 직업윤리의 의미</vt:lpstr>
      <vt:lpstr>(5) 직업윤리 덕목</vt:lpstr>
      <vt:lpstr>(5) 직업윤리 덕목</vt:lpstr>
      <vt:lpstr>3. 취업준비 방법</vt:lpstr>
      <vt:lpstr>(1) 구인정보수집</vt:lpstr>
      <vt:lpstr>(2) 계획적인 입사 준비</vt:lpstr>
      <vt:lpstr>(2) 계획적인 입사 준비</vt:lpstr>
      <vt:lpstr>(3) 입사지원서 사전 접수</vt:lpstr>
      <vt:lpstr>❚주차별 수업 계획 (1~7주차) </vt:lpstr>
      <vt:lpstr>❚주차별 수업 계획 (8~15주차) </vt:lpstr>
      <vt:lpstr>❚강의 평가 개요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한소망</dc:creator>
  <cp:lastModifiedBy>user</cp:lastModifiedBy>
  <cp:revision>196</cp:revision>
  <dcterms:created xsi:type="dcterms:W3CDTF">2018-10-06T10:25:47Z</dcterms:created>
  <dcterms:modified xsi:type="dcterms:W3CDTF">2022-09-05T07:07:14Z</dcterms:modified>
</cp:coreProperties>
</file>